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ses Foxiii" initials="MF" lastIdx="1" clrIdx="0">
    <p:extLst>
      <p:ext uri="{19B8F6BF-5375-455C-9EA6-DF929625EA0E}">
        <p15:presenceInfo xmlns:p15="http://schemas.microsoft.com/office/powerpoint/2012/main" userId="S-1-5-21-3392297238-3121294720-2221438667-27110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A59"/>
    <a:srgbClr val="636466"/>
    <a:srgbClr val="4F5858"/>
    <a:srgbClr val="B8C1C3"/>
    <a:srgbClr val="49686C"/>
    <a:srgbClr val="017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08T16:26:25.460" idx="1">
    <p:pos x="10" y="10"/>
    <p:text>3 - C's (Cost, Careers, College)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67CB0-8BB7-454A-82D7-2A562650F0C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5D2B7-EB29-47F4-BC63-A46E123BC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1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AB9B-E007-2D4F-ACEF-A99B451E60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8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A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FA5ECA-BD64-4144-A13E-F583B46CEB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4672" y="-481781"/>
            <a:ext cx="13068300" cy="754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52027"/>
            <a:ext cx="3913414" cy="2387600"/>
          </a:xfrm>
        </p:spPr>
        <p:txBody>
          <a:bodyPr anchor="b"/>
          <a:lstStyle>
            <a:lvl1pPr algn="ctr">
              <a:defRPr sz="3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913414" cy="1655762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Baskerville Old Face" panose="020206020805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364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36466"/>
                </a:solidFill>
              </a:defRPr>
            </a:lvl1pPr>
            <a:lvl2pPr>
              <a:defRPr>
                <a:solidFill>
                  <a:srgbClr val="636466"/>
                </a:solidFill>
              </a:defRPr>
            </a:lvl2pPr>
            <a:lvl3pPr>
              <a:defRPr>
                <a:solidFill>
                  <a:srgbClr val="636466"/>
                </a:solidFill>
              </a:defRPr>
            </a:lvl3pPr>
            <a:lvl4pPr>
              <a:defRPr>
                <a:solidFill>
                  <a:srgbClr val="636466"/>
                </a:solidFill>
              </a:defRPr>
            </a:lvl4pPr>
            <a:lvl5pPr>
              <a:defRPr>
                <a:solidFill>
                  <a:srgbClr val="63646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B8C1C3"/>
                </a:solidFill>
              </a:defRPr>
            </a:lvl1pPr>
          </a:lstStyle>
          <a:p>
            <a:fld id="{A3C8079D-95E9-40F0-B381-8D0217CB24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2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364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07557"/>
            <a:ext cx="5181600" cy="4351338"/>
          </a:xfrm>
        </p:spPr>
        <p:txBody>
          <a:bodyPr/>
          <a:lstStyle>
            <a:lvl1pPr>
              <a:defRPr>
                <a:solidFill>
                  <a:srgbClr val="636466"/>
                </a:solidFill>
              </a:defRPr>
            </a:lvl1pPr>
            <a:lvl2pPr>
              <a:defRPr>
                <a:solidFill>
                  <a:srgbClr val="636466"/>
                </a:solidFill>
              </a:defRPr>
            </a:lvl2pPr>
            <a:lvl3pPr>
              <a:defRPr>
                <a:solidFill>
                  <a:srgbClr val="636466"/>
                </a:solidFill>
              </a:defRPr>
            </a:lvl3pPr>
            <a:lvl4pPr>
              <a:defRPr>
                <a:solidFill>
                  <a:srgbClr val="636466"/>
                </a:solidFill>
              </a:defRPr>
            </a:lvl4pPr>
            <a:lvl5pPr>
              <a:defRPr>
                <a:solidFill>
                  <a:srgbClr val="63646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07557"/>
            <a:ext cx="5181600" cy="4351338"/>
          </a:xfrm>
        </p:spPr>
        <p:txBody>
          <a:bodyPr/>
          <a:lstStyle>
            <a:lvl1pPr>
              <a:defRPr>
                <a:solidFill>
                  <a:srgbClr val="636466"/>
                </a:solidFill>
              </a:defRPr>
            </a:lvl1pPr>
            <a:lvl2pPr>
              <a:defRPr>
                <a:solidFill>
                  <a:srgbClr val="636466"/>
                </a:solidFill>
              </a:defRPr>
            </a:lvl2pPr>
            <a:lvl3pPr>
              <a:defRPr>
                <a:solidFill>
                  <a:srgbClr val="636466"/>
                </a:solidFill>
              </a:defRPr>
            </a:lvl3pPr>
            <a:lvl4pPr>
              <a:defRPr>
                <a:solidFill>
                  <a:srgbClr val="636466"/>
                </a:solidFill>
              </a:defRPr>
            </a:lvl4pPr>
            <a:lvl5pPr>
              <a:defRPr>
                <a:solidFill>
                  <a:srgbClr val="63646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B8C1C3"/>
                </a:solidFill>
              </a:defRPr>
            </a:lvl1pPr>
          </a:lstStyle>
          <a:p>
            <a:fld id="{A3C8079D-95E9-40F0-B381-8D0217CB24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6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953037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364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76949"/>
            <a:ext cx="5157787" cy="3684588"/>
          </a:xfrm>
        </p:spPr>
        <p:txBody>
          <a:bodyPr/>
          <a:lstStyle>
            <a:lvl1pPr>
              <a:defRPr>
                <a:solidFill>
                  <a:srgbClr val="636466"/>
                </a:solidFill>
              </a:defRPr>
            </a:lvl1pPr>
            <a:lvl2pPr>
              <a:defRPr>
                <a:solidFill>
                  <a:srgbClr val="636466"/>
                </a:solidFill>
              </a:defRPr>
            </a:lvl2pPr>
            <a:lvl3pPr>
              <a:defRPr>
                <a:solidFill>
                  <a:srgbClr val="636466"/>
                </a:solidFill>
              </a:defRPr>
            </a:lvl3pPr>
            <a:lvl4pPr>
              <a:defRPr>
                <a:solidFill>
                  <a:srgbClr val="636466"/>
                </a:solidFill>
              </a:defRPr>
            </a:lvl4pPr>
            <a:lvl5pPr>
              <a:defRPr>
                <a:solidFill>
                  <a:srgbClr val="63646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953037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364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776949"/>
            <a:ext cx="5183188" cy="3684588"/>
          </a:xfrm>
        </p:spPr>
        <p:txBody>
          <a:bodyPr/>
          <a:lstStyle>
            <a:lvl1pPr>
              <a:defRPr>
                <a:solidFill>
                  <a:srgbClr val="636466"/>
                </a:solidFill>
              </a:defRPr>
            </a:lvl1pPr>
            <a:lvl2pPr>
              <a:defRPr>
                <a:solidFill>
                  <a:srgbClr val="636466"/>
                </a:solidFill>
              </a:defRPr>
            </a:lvl2pPr>
            <a:lvl3pPr>
              <a:defRPr>
                <a:solidFill>
                  <a:srgbClr val="636466"/>
                </a:solidFill>
              </a:defRPr>
            </a:lvl3pPr>
            <a:lvl4pPr>
              <a:defRPr>
                <a:solidFill>
                  <a:srgbClr val="636466"/>
                </a:solidFill>
              </a:defRPr>
            </a:lvl4pPr>
            <a:lvl5pPr>
              <a:defRPr>
                <a:solidFill>
                  <a:srgbClr val="63646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B8C1C3"/>
                </a:solidFill>
              </a:defRPr>
            </a:lvl1pPr>
          </a:lstStyle>
          <a:p>
            <a:fld id="{A3C8079D-95E9-40F0-B381-8D0217CB24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38200" y="195092"/>
            <a:ext cx="1051560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4F5858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636466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608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364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B8C1C3"/>
                </a:solidFill>
              </a:defRPr>
            </a:lvl1pPr>
          </a:lstStyle>
          <a:p>
            <a:fld id="{A3C8079D-95E9-40F0-B381-8D0217CB24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1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6364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4576" y="1518443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63646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838200" y="195092"/>
            <a:ext cx="1051560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4F5858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636466"/>
                </a:solidFill>
              </a:rPr>
              <a:t>Click to edit Master title style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B8C1C3"/>
                </a:solidFill>
              </a:defRPr>
            </a:lvl1pPr>
          </a:lstStyle>
          <a:p>
            <a:fld id="{A3C8079D-95E9-40F0-B381-8D0217CB24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8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5092"/>
            <a:ext cx="1051560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8375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E0BED7-4550-CF42-AFD4-413C0670D8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alphaModFix/>
          </a:blip>
          <a:srcRect l="15548" t="22800" r="15432" b="22800"/>
          <a:stretch/>
        </p:blipFill>
        <p:spPr>
          <a:xfrm>
            <a:off x="254725" y="262825"/>
            <a:ext cx="448601" cy="457573"/>
          </a:xfrm>
          <a:prstGeom prst="rect">
            <a:avLst/>
          </a:prstGeom>
        </p:spPr>
      </p:pic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B8C1C3"/>
                </a:solidFill>
              </a:defRPr>
            </a:lvl1pPr>
          </a:lstStyle>
          <a:p>
            <a:fld id="{A3C8079D-95E9-40F0-B381-8D0217CB24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595A59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95A59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95A59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95A59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95A59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95A59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ameo.com/read/000876273447b8467746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omments" Target="../comments/comment1.xml"/><Relationship Id="rId5" Type="http://schemas.openxmlformats.org/officeDocument/2006/relationships/image" Target="../media/image3.jpg"/><Relationship Id="rId4" Type="http://schemas.openxmlformats.org/officeDocument/2006/relationships/hyperlink" Target="https://www.cpcc.edu/academics/transf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cc.edu/events/its-major-decision-workshop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pcc.edu/programs/dual-enrollment" TargetMode="External"/><Relationship Id="rId3" Type="http://schemas.openxmlformats.org/officeDocument/2006/relationships/hyperlink" Target="https://www.cfnc.org/" TargetMode="External"/><Relationship Id="rId7" Type="http://schemas.openxmlformats.org/officeDocument/2006/relationships/hyperlink" Target="https://www.cpcc.edu/financial-aid/scholarships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pcc.edu/admissions/visit" TargetMode="External"/><Relationship Id="rId5" Type="http://schemas.openxmlformats.org/officeDocument/2006/relationships/hyperlink" Target="https://www.cpcc.edu/admissions/enroll" TargetMode="External"/><Relationship Id="rId10" Type="http://schemas.openxmlformats.org/officeDocument/2006/relationships/hyperlink" Target="https://www.cpcc.edu/academics/academic-resources/transfer/unc-charlotte/49ernext" TargetMode="External"/><Relationship Id="rId4" Type="http://schemas.openxmlformats.org/officeDocument/2006/relationships/hyperlink" Target="https://ncresidency.org/" TargetMode="External"/><Relationship Id="rId9" Type="http://schemas.openxmlformats.org/officeDocument/2006/relationships/hyperlink" Target="https://www.yearup.org/about-us/our-locations/charlotte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521"/>
            <a:ext cx="6539696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Let’s Talk about College!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732" y="3795165"/>
            <a:ext cx="4919956" cy="846283"/>
          </a:xfrm>
        </p:spPr>
        <p:txBody>
          <a:bodyPr>
            <a:normAutofit/>
          </a:bodyPr>
          <a:lstStyle/>
          <a:p>
            <a:r>
              <a:rPr lang="en-US" sz="2800" b="0" dirty="0">
                <a:latin typeface="Franklin Gothic Medium Cond" panose="020B0606030402020204" pitchFamily="34" charset="0"/>
              </a:rPr>
              <a:t>College Connection 2020-2021</a:t>
            </a:r>
          </a:p>
        </p:txBody>
      </p:sp>
    </p:spTree>
    <p:extLst>
      <p:ext uri="{BB962C8B-B14F-4D97-AF65-F5344CB8AC3E}">
        <p14:creationId xmlns:p14="http://schemas.microsoft.com/office/powerpoint/2010/main" val="30935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880818" y="203787"/>
            <a:ext cx="10515600" cy="854075"/>
          </a:xfrm>
        </p:spPr>
        <p:txBody>
          <a:bodyPr/>
          <a:lstStyle/>
          <a:p>
            <a:pPr eaLnBrk="1" hangingPunct="1"/>
            <a:r>
              <a:rPr lang="en-US" dirty="0">
                <a:latin typeface="Franklin Gothic Medium" charset="0"/>
              </a:rPr>
              <a:t>Why should you consider Central Piedmont Community College</a:t>
            </a:r>
            <a:endParaRPr lang="en-US" sz="2000" dirty="0">
              <a:latin typeface="Franklin Gothic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818" y="5236027"/>
            <a:ext cx="11081657" cy="1502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5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       Career Fields - </a:t>
            </a:r>
            <a:r>
              <a:rPr lang="en-US" sz="1800" dirty="0">
                <a:effectLst/>
                <a:latin typeface="Franklin Gothic Book,sans-serif"/>
                <a:hlinkClick r:id="rId3"/>
              </a:rPr>
              <a:t>https://www.calameo.com/read/000876273447b8467746f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        College Transfer –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https://www.cpcc.edu/academics/transfer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193" y="1057862"/>
            <a:ext cx="8132681" cy="41781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782" y="2539975"/>
            <a:ext cx="10488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3-C’s</a:t>
            </a:r>
          </a:p>
          <a:p>
            <a:endParaRPr lang="en-US" sz="2000" dirty="0"/>
          </a:p>
          <a:p>
            <a:r>
              <a:rPr lang="en-US" sz="2000" dirty="0"/>
              <a:t>Cost</a:t>
            </a:r>
          </a:p>
          <a:p>
            <a:r>
              <a:rPr lang="en-US" sz="2000" dirty="0"/>
              <a:t>Career</a:t>
            </a:r>
          </a:p>
          <a:p>
            <a:r>
              <a:rPr lang="en-US" sz="2000" dirty="0"/>
              <a:t>College</a:t>
            </a:r>
          </a:p>
        </p:txBody>
      </p:sp>
    </p:spTree>
    <p:extLst>
      <p:ext uri="{BB962C8B-B14F-4D97-AF65-F5344CB8AC3E}">
        <p14:creationId xmlns:p14="http://schemas.microsoft.com/office/powerpoint/2010/main" val="649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562" y="6168324"/>
            <a:ext cx="3149438" cy="68967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95092"/>
            <a:ext cx="10515600" cy="854075"/>
          </a:xfrm>
        </p:spPr>
        <p:txBody>
          <a:bodyPr>
            <a:normAutofit/>
          </a:bodyPr>
          <a:lstStyle/>
          <a:p>
            <a:r>
              <a:rPr lang="en-US" dirty="0"/>
              <a:t>What is College Connection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049167"/>
            <a:ext cx="9959546" cy="5010670"/>
          </a:xfrm>
        </p:spPr>
        <p:txBody>
          <a:bodyPr>
            <a:noAutofit/>
          </a:bodyPr>
          <a:lstStyle/>
          <a:p>
            <a:pPr lvl="0"/>
            <a:r>
              <a:rPr lang="en-US" sz="2600" i="1" dirty="0"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</a:rPr>
              <a:t>An opportunity for students to receive guidance and instruction through the application, R.I.S.E., registration and enrollment process in advance of other students. </a:t>
            </a:r>
          </a:p>
          <a:p>
            <a:pPr marL="0" lvl="0" indent="0">
              <a:buNone/>
            </a:pPr>
            <a:endParaRPr lang="en-US" sz="2600" i="1" dirty="0">
              <a:effectLst>
                <a:outerShdw blurRad="38100" dist="19050" dir="2700000" algn="tl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US" sz="2000" i="1" dirty="0"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</a:rPr>
              <a:t>CPCC Application / CFNC</a:t>
            </a:r>
          </a:p>
          <a:p>
            <a:pPr lvl="1"/>
            <a:r>
              <a:rPr lang="en-US" sz="2000" i="1" dirty="0"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</a:rPr>
              <a:t>R.I.S.E (Reinforced Instruction for Student Excellence) (Transcript)</a:t>
            </a:r>
          </a:p>
          <a:p>
            <a:pPr lvl="1"/>
            <a:r>
              <a:rPr lang="en-US" sz="2000" i="1" dirty="0"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</a:rPr>
              <a:t>Mandatory deadlines to participate</a:t>
            </a:r>
          </a:p>
          <a:p>
            <a:pPr lvl="2"/>
            <a:r>
              <a:rPr lang="en-US" i="1" dirty="0"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</a:rPr>
              <a:t>January 29 2021 – Application &amp; Residency</a:t>
            </a:r>
          </a:p>
          <a:p>
            <a:pPr lvl="2"/>
            <a:r>
              <a:rPr lang="en-US" i="1" dirty="0"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</a:rPr>
              <a:t>April 17 2021 – Mandatory Orientation &amp; Advising</a:t>
            </a:r>
          </a:p>
          <a:p>
            <a:pPr lvl="2"/>
            <a:r>
              <a:rPr lang="en-US" i="1" dirty="0"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</a:rPr>
              <a:t>May 30, 2021 – FAFSA &amp; CP Scholarships (If Applicable) &amp; Decision Made</a:t>
            </a:r>
          </a:p>
          <a:p>
            <a:pPr lvl="1"/>
            <a:r>
              <a:rPr lang="en-US" sz="2000" i="1" dirty="0"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</a:rPr>
              <a:t>Express Priority Registration (Student Placement Account)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NOTE: It is an opportunity for 12</a:t>
            </a:r>
            <a:r>
              <a:rPr lang="en-US" sz="2000" baseline="30000" dirty="0"/>
              <a:t>th</a:t>
            </a:r>
            <a:r>
              <a:rPr lang="en-US" sz="2000" dirty="0"/>
              <a:t> graders to register for classes before graduating high school.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67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562" y="6168324"/>
            <a:ext cx="3149438" cy="68967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95092"/>
            <a:ext cx="10515600" cy="854075"/>
          </a:xfrm>
        </p:spPr>
        <p:txBody>
          <a:bodyPr>
            <a:normAutofit/>
          </a:bodyPr>
          <a:lstStyle/>
          <a:p>
            <a:r>
              <a:rPr lang="en-US" dirty="0"/>
              <a:t>Why Participate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049168"/>
            <a:ext cx="9959546" cy="5033918"/>
          </a:xfrm>
        </p:spPr>
        <p:txBody>
          <a:bodyPr>
            <a:noAutofit/>
          </a:bodyPr>
          <a:lstStyle/>
          <a:p>
            <a:pPr lvl="0"/>
            <a:r>
              <a:rPr lang="en-US" sz="2800" i="1" dirty="0"/>
              <a:t>Provide opportunities for students to complete the registration and enrollment process in advance of other students. </a:t>
            </a:r>
          </a:p>
          <a:p>
            <a:pPr lvl="1"/>
            <a:r>
              <a:rPr lang="en-US" i="1" dirty="0"/>
              <a:t>It’s a Major Decision sessions – Explanation of Career Options</a:t>
            </a:r>
          </a:p>
          <a:p>
            <a:pPr lvl="2"/>
            <a:r>
              <a:rPr lang="en-US" i="1" dirty="0">
                <a:hlinkClick r:id="rId3"/>
              </a:rPr>
              <a:t>https://www.cpcc.edu/events/its-major-decision-workshop</a:t>
            </a:r>
            <a:endParaRPr lang="en-US" i="1" dirty="0"/>
          </a:p>
          <a:p>
            <a:pPr lvl="1"/>
            <a:r>
              <a:rPr lang="en-US" i="1" dirty="0"/>
              <a:t>Required Advising with classmates – Virtual Sessions </a:t>
            </a:r>
          </a:p>
          <a:p>
            <a:pPr lvl="1"/>
            <a:r>
              <a:rPr lang="en-US" i="1" dirty="0"/>
              <a:t>Required Orientation with classmates – Virtual Sessions</a:t>
            </a:r>
          </a:p>
          <a:p>
            <a:pPr lvl="1"/>
            <a:r>
              <a:rPr lang="en-US" i="1" dirty="0"/>
              <a:t>Enrollment before regular orientation – Beginning April 2021</a:t>
            </a:r>
          </a:p>
          <a:p>
            <a:pPr lvl="1"/>
            <a:r>
              <a:rPr lang="en-US" i="1" dirty="0"/>
              <a:t>Direct Assistance with FAFSA &amp; Scholarships </a:t>
            </a:r>
          </a:p>
          <a:p>
            <a:pPr lvl="1"/>
            <a:r>
              <a:rPr lang="en-US" i="1" dirty="0"/>
              <a:t>Awarded Financial Aid earlier in process</a:t>
            </a:r>
          </a:p>
          <a:p>
            <a:pPr lvl="1"/>
            <a:endParaRPr lang="en-US" sz="2000" i="1" dirty="0">
              <a:effectLst>
                <a:outerShdw blurRad="38100" dist="19050" dir="2700000" algn="tl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/>
              <a:t>NOTE: It is an opportunity for 12</a:t>
            </a:r>
            <a:r>
              <a:rPr lang="en-US" sz="1800" baseline="30000" dirty="0"/>
              <a:t>th</a:t>
            </a:r>
            <a:r>
              <a:rPr lang="en-US" sz="1800" dirty="0"/>
              <a:t> graders to register for classes before graduating high school.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0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562" y="6168324"/>
            <a:ext cx="3149438" cy="68967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95092"/>
            <a:ext cx="10515600" cy="854075"/>
          </a:xfrm>
        </p:spPr>
        <p:txBody>
          <a:bodyPr>
            <a:normAutofit/>
          </a:bodyPr>
          <a:lstStyle/>
          <a:p>
            <a:r>
              <a:rPr lang="en-US" dirty="0"/>
              <a:t>CPCC Resource Sites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2145" y="1049168"/>
            <a:ext cx="11465569" cy="5033918"/>
          </a:xfrm>
        </p:spPr>
        <p:txBody>
          <a:bodyPr>
            <a:noAutofit/>
          </a:bodyPr>
          <a:lstStyle/>
          <a:p>
            <a:pPr algn="l"/>
            <a:r>
              <a:rPr lang="en-US" u="sng" dirty="0">
                <a:solidFill>
                  <a:schemeClr val="tx1"/>
                </a:solidFill>
                <a:latin typeface="+mj-lt"/>
              </a:rPr>
              <a:t>Important Websites: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Application &amp; NC Residency		</a:t>
            </a:r>
            <a:r>
              <a:rPr lang="en-US" sz="2000" dirty="0">
                <a:solidFill>
                  <a:schemeClr val="tx1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https://www.cfnc.org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/ </a:t>
            </a:r>
            <a:r>
              <a:rPr lang="en-US" sz="2000" dirty="0">
                <a:solidFill>
                  <a:schemeClr val="tx1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https://NCResidency.org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Enroll @ Central Piedmont 		</a:t>
            </a:r>
            <a:r>
              <a:rPr lang="en-US" sz="2000" dirty="0">
                <a:solidFill>
                  <a:schemeClr val="tx1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https://www.cpcc.edu/admissions/enroll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Visit Central Piedmont 		           	</a:t>
            </a:r>
            <a:r>
              <a:rPr lang="en-US" sz="2000" dirty="0">
                <a:solidFill>
                  <a:schemeClr val="tx1"/>
                </a:solidFill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https://www.cpcc.edu/admissions/visit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Financial Aid and Scholarships 	           	</a:t>
            </a:r>
            <a:r>
              <a:rPr lang="en-US" sz="2000" dirty="0">
                <a:solidFill>
                  <a:schemeClr val="tx1"/>
                </a:solidFill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https://www.cpcc.edu/financial-aid/scholarships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Career and College Promise Program 	</a:t>
            </a:r>
            <a:r>
              <a:rPr lang="en-US" sz="2000" dirty="0">
                <a:solidFill>
                  <a:schemeClr val="tx1"/>
                </a:solidFill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https://www.cpcc.edu/programs/dual-enrollment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Year Up 				</a:t>
            </a:r>
            <a:r>
              <a:rPr lang="en-US" sz="2000" dirty="0">
                <a:solidFill>
                  <a:schemeClr val="tx1"/>
                </a:solidFill>
                <a:latin typeface="+mj-lt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https://www.yearup.org/about-us/our-locations/charlotte/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49erNext Program			</a:t>
            </a:r>
            <a:r>
              <a:rPr lang="en-US" sz="2000" dirty="0">
                <a:solidFill>
                  <a:schemeClr val="tx1"/>
                </a:solidFill>
                <a:latin typeface="+mj-lt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https://www.cpcc.edu/academics/academic-resources/transfer/unc-charlotte/49ernext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/>
            <a:endParaRPr lang="en-US" sz="2000" i="1" dirty="0">
              <a:effectLst>
                <a:outerShdw blurRad="38100" dist="19050" dir="2700000" algn="tl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00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08" y="566444"/>
            <a:ext cx="6343650" cy="1106423"/>
          </a:xfrm>
        </p:spPr>
        <p:txBody>
          <a:bodyPr>
            <a:noAutofit/>
          </a:bodyPr>
          <a:lstStyle/>
          <a:p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</a:rPr>
              <a:t>Ask your </a:t>
            </a:r>
            <a:b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</a:rPr>
            </a:b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</a:rPr>
              <a:t>Engagement Specialist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08" y="2448476"/>
            <a:ext cx="6174224" cy="23039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0" dirty="0" smtClean="0">
                <a:latin typeface="Franklin Gothic Medium Cond" panose="020B0606030402020204" pitchFamily="34" charset="0"/>
              </a:rPr>
              <a:t>Timothy Graham</a:t>
            </a:r>
            <a:endParaRPr lang="en-US" sz="3200" b="0" dirty="0">
              <a:latin typeface="Franklin Gothic Medium Cond" panose="020B06060304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b="0" dirty="0" smtClean="0">
                <a:latin typeface="Franklin Gothic Medium Cond" panose="020B0606030402020204" pitchFamily="34" charset="0"/>
              </a:rPr>
              <a:t>Timothy.graham@cpcc.edu </a:t>
            </a:r>
            <a:endParaRPr lang="en-US" sz="3200" b="0" dirty="0">
              <a:latin typeface="Franklin Gothic Medium Cond" panose="020B06060304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b="0" dirty="0" smtClean="0">
                <a:latin typeface="Franklin Gothic Medium Cond" panose="020B0606030402020204" pitchFamily="34" charset="0"/>
              </a:rPr>
              <a:t>704.330.4627</a:t>
            </a:r>
            <a:endParaRPr lang="en-US" sz="3200" b="0" dirty="0">
              <a:latin typeface="Franklin Gothic Medium Cond" panose="020B0606030402020204" pitchFamily="34" charset="0"/>
            </a:endParaRPr>
          </a:p>
          <a:p>
            <a:endParaRPr lang="en-US" sz="3200" b="0" dirty="0">
              <a:latin typeface="Franklin Gothic Medium Cond" panose="020B06060304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4967" t="19602" r="15861" b="14881"/>
          <a:stretch/>
        </p:blipFill>
        <p:spPr>
          <a:xfrm>
            <a:off x="6537858" y="755798"/>
            <a:ext cx="5240298" cy="552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0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ral Piedmont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91177F7-2846-584E-9250-C5B0E5E78E2C}" vid="{187D6A00-C200-6444-940D-796D8A4D9E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310</Words>
  <Application>Microsoft Office PowerPoint</Application>
  <PresentationFormat>Widescreen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Baskerville Old Face</vt:lpstr>
      <vt:lpstr>Calibri</vt:lpstr>
      <vt:lpstr>Franklin Gothic Book</vt:lpstr>
      <vt:lpstr>Franklin Gothic Book,sans-serif</vt:lpstr>
      <vt:lpstr>Franklin Gothic Medium</vt:lpstr>
      <vt:lpstr>Franklin Gothic Medium Cond</vt:lpstr>
      <vt:lpstr>Office Theme</vt:lpstr>
      <vt:lpstr>Let’s Talk about College!</vt:lpstr>
      <vt:lpstr>Why should you consider Central Piedmont Community College</vt:lpstr>
      <vt:lpstr>What is College Connection </vt:lpstr>
      <vt:lpstr>Why Participate</vt:lpstr>
      <vt:lpstr>CPCC Resource Sites</vt:lpstr>
      <vt:lpstr>Ask your  Engagement Specialist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Tim Graham</cp:lastModifiedBy>
  <cp:revision>17</cp:revision>
  <dcterms:created xsi:type="dcterms:W3CDTF">2020-02-06T16:59:08Z</dcterms:created>
  <dcterms:modified xsi:type="dcterms:W3CDTF">2020-09-21T21:18:26Z</dcterms:modified>
</cp:coreProperties>
</file>