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54" r:id="rId2"/>
    <p:sldId id="257" r:id="rId3"/>
    <p:sldId id="348" r:id="rId4"/>
    <p:sldId id="349" r:id="rId5"/>
    <p:sldId id="327" r:id="rId6"/>
    <p:sldId id="330" r:id="rId7"/>
    <p:sldId id="328" r:id="rId8"/>
    <p:sldId id="331" r:id="rId9"/>
    <p:sldId id="332" r:id="rId10"/>
    <p:sldId id="334" r:id="rId11"/>
    <p:sldId id="341" r:id="rId12"/>
    <p:sldId id="318" r:id="rId13"/>
    <p:sldId id="353" r:id="rId14"/>
    <p:sldId id="310"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enshaw, Omar" initials="CO" lastIdx="1" clrIdx="0">
    <p:extLst>
      <p:ext uri="{19B8F6BF-5375-455C-9EA6-DF929625EA0E}">
        <p15:presenceInfo xmlns:p15="http://schemas.microsoft.com/office/powerpoint/2012/main" userId="S::98883@charlottenc.gov::656a2c1d-081e-429b-a13f-52cc249c1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E51"/>
    <a:srgbClr val="006666"/>
    <a:srgbClr val="0099CC"/>
    <a:srgbClr val="D3F7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2229" autoAdjust="0"/>
  </p:normalViewPr>
  <p:slideViewPr>
    <p:cSldViewPr snapToGrid="0">
      <p:cViewPr varScale="1">
        <p:scale>
          <a:sx n="67" d="100"/>
          <a:sy n="67" d="100"/>
        </p:scale>
        <p:origin x="64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EC23D33-4D76-49B6-9E62-25D68FA07FD5}" type="datetimeFigureOut">
              <a:rPr lang="en-US" smtClean="0"/>
              <a:t>9/23/2020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BF276F-2F25-4C9C-AEA7-56E4A4CA7EA6}" type="slidenum">
              <a:rPr lang="en-US" smtClean="0"/>
              <a:t>‹#›</a:t>
            </a:fld>
            <a:endParaRPr lang="en-US" dirty="0"/>
          </a:p>
        </p:txBody>
      </p:sp>
    </p:spTree>
    <p:extLst>
      <p:ext uri="{BB962C8B-B14F-4D97-AF65-F5344CB8AC3E}">
        <p14:creationId xmlns:p14="http://schemas.microsoft.com/office/powerpoint/2010/main" val="379302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Thank You </a:t>
            </a:r>
          </a:p>
        </p:txBody>
      </p:sp>
      <p:sp>
        <p:nvSpPr>
          <p:cNvPr id="4" name="Slide Number Placeholder 3"/>
          <p:cNvSpPr>
            <a:spLocks noGrp="1"/>
          </p:cNvSpPr>
          <p:nvPr>
            <p:ph type="sldNum" sz="quarter" idx="10"/>
          </p:nvPr>
        </p:nvSpPr>
        <p:spPr/>
        <p:txBody>
          <a:bodyPr/>
          <a:lstStyle/>
          <a:p>
            <a:fld id="{E7BF276F-2F25-4C9C-AEA7-56E4A4CA7EA6}" type="slidenum">
              <a:rPr lang="en-US" smtClean="0"/>
              <a:t>1</a:t>
            </a:fld>
            <a:endParaRPr lang="en-US" dirty="0"/>
          </a:p>
        </p:txBody>
      </p:sp>
    </p:spTree>
    <p:extLst>
      <p:ext uri="{BB962C8B-B14F-4D97-AF65-F5344CB8AC3E}">
        <p14:creationId xmlns:p14="http://schemas.microsoft.com/office/powerpoint/2010/main" val="1145979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a:t>
            </a:r>
          </a:p>
        </p:txBody>
      </p:sp>
      <p:sp>
        <p:nvSpPr>
          <p:cNvPr id="4" name="Slide Number Placeholder 3"/>
          <p:cNvSpPr>
            <a:spLocks noGrp="1"/>
          </p:cNvSpPr>
          <p:nvPr>
            <p:ph type="sldNum" sz="quarter" idx="10"/>
          </p:nvPr>
        </p:nvSpPr>
        <p:spPr/>
        <p:txBody>
          <a:bodyPr/>
          <a:lstStyle/>
          <a:p>
            <a:fld id="{E7BF276F-2F25-4C9C-AEA7-56E4A4CA7EA6}" type="slidenum">
              <a:rPr lang="en-US" smtClean="0"/>
              <a:t>10</a:t>
            </a:fld>
            <a:endParaRPr lang="en-US" dirty="0"/>
          </a:p>
        </p:txBody>
      </p:sp>
    </p:spTree>
    <p:extLst>
      <p:ext uri="{BB962C8B-B14F-4D97-AF65-F5344CB8AC3E}">
        <p14:creationId xmlns:p14="http://schemas.microsoft.com/office/powerpoint/2010/main" val="3425262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a:t>
            </a:r>
          </a:p>
        </p:txBody>
      </p:sp>
      <p:sp>
        <p:nvSpPr>
          <p:cNvPr id="4" name="Slide Number Placeholder 3"/>
          <p:cNvSpPr>
            <a:spLocks noGrp="1"/>
          </p:cNvSpPr>
          <p:nvPr>
            <p:ph type="sldNum" sz="quarter" idx="10"/>
          </p:nvPr>
        </p:nvSpPr>
        <p:spPr/>
        <p:txBody>
          <a:bodyPr/>
          <a:lstStyle/>
          <a:p>
            <a:fld id="{E7BF276F-2F25-4C9C-AEA7-56E4A4CA7EA6}" type="slidenum">
              <a:rPr lang="en-US" smtClean="0"/>
              <a:t>11</a:t>
            </a:fld>
            <a:endParaRPr lang="en-US" dirty="0"/>
          </a:p>
        </p:txBody>
      </p:sp>
    </p:spTree>
    <p:extLst>
      <p:ext uri="{BB962C8B-B14F-4D97-AF65-F5344CB8AC3E}">
        <p14:creationId xmlns:p14="http://schemas.microsoft.com/office/powerpoint/2010/main" val="1563616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our program grows to serve more participants, our team is continuously working to identify processes that are effective in meeting the needs of all MYEP stakeholders.  For instance, this year we incorporated a career classification system to more accurately match MYEP participants with host employers based on participants’ expressed career interests.  Also, we began the matching process much earlier than in prior years. This enabled our team to communicate placement offers to students on Friday, May 18, 2020 with a set deadline to accept or decline their position by Friday, May 22, 2020.</a:t>
            </a:r>
          </a:p>
          <a:p>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In determining participant placements, the MYEP team considered multiple factors, such as the strength of application and interview, expressed career interests, extracurricular involvement, specific job or candidate requirements articulated by the host employer, as well as the proximity of the student to the work location and the participant’ access to transportation.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MYEP participants were intentionally matched with host employers based on their unique qualities and circumstances, as well as the availability of host employer positions that aligned to a participant’s expressed career interests. In some cases there was not a perfect match; however, we believe there is still significant value in the participants’ opportunity to have a work-based experience and we encourage participants to keep an open mind about their experience.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Host employers were asked to reach out to their assigned MYEP students by June 22nd.  If you have not heard from your host employer, please contact 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MYEP@ci.charlotte.nc.us</a:t>
            </a:r>
          </a:p>
          <a:p>
            <a:endParaRPr lang="en-US" sz="1200" kern="1200" dirty="0">
              <a:solidFill>
                <a:schemeClr val="tx1"/>
              </a:solidFill>
              <a:effectLst/>
              <a:latin typeface="+mn-lt"/>
              <a:ea typeface="+mn-ea"/>
              <a:cs typeface="+mn-cs"/>
            </a:endParaRPr>
          </a:p>
          <a:p>
            <a:r>
              <a:rPr lang="en-US" b="0" dirty="0"/>
              <a:t>(</a:t>
            </a:r>
            <a:r>
              <a:rPr lang="en-US" b="1" i="1" dirty="0"/>
              <a:t>Next Slide</a:t>
            </a:r>
            <a:r>
              <a:rPr lang="en-US" b="0" i="0" dirty="0"/>
              <a:t>)</a:t>
            </a:r>
            <a:endParaRPr lang="en-US" dirty="0"/>
          </a:p>
          <a:p>
            <a:endParaRPr lang="en-US" dirty="0"/>
          </a:p>
        </p:txBody>
      </p:sp>
      <p:sp>
        <p:nvSpPr>
          <p:cNvPr id="4" name="Slide Number Placeholder 3"/>
          <p:cNvSpPr>
            <a:spLocks noGrp="1"/>
          </p:cNvSpPr>
          <p:nvPr>
            <p:ph type="sldNum" sz="quarter" idx="10"/>
          </p:nvPr>
        </p:nvSpPr>
        <p:spPr/>
        <p:txBody>
          <a:bodyPr/>
          <a:lstStyle/>
          <a:p>
            <a:fld id="{E7BF276F-2F25-4C9C-AEA7-56E4A4CA7EA6}" type="slidenum">
              <a:rPr lang="en-US" smtClean="0"/>
              <a:t>12</a:t>
            </a:fld>
            <a:endParaRPr lang="en-US" dirty="0"/>
          </a:p>
        </p:txBody>
      </p:sp>
    </p:spTree>
    <p:extLst>
      <p:ext uri="{BB962C8B-B14F-4D97-AF65-F5344CB8AC3E}">
        <p14:creationId xmlns:p14="http://schemas.microsoft.com/office/powerpoint/2010/main" val="932880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our program grows to serve more participants, our team is continuously working to identify processes that are effective in meeting the needs of all MYEP stakeholders.  For instance, this year we incorporated a career classification system to more accurately match MYEP participants with host employers based on participants’ expressed career interests.  Also, we began the matching process much earlier than in prior years. This enabled our team to communicate placement offers to students on Friday, May 18, 2020 with a set deadline to accept or decline their position by Friday, May 22, 2020.</a:t>
            </a:r>
          </a:p>
          <a:p>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In determining participant placements, the MYEP team considered multiple factors, such as the strength of application and interview, expressed career interests, extracurricular involvement, specific job or candidate requirements articulated by the host employer, as well as the proximity of the student to the work location and the participant’ access to transportation.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MYEP participants were intentionally matched with host employers based on their unique qualities and circumstances, as well as the availability of host employer positions that aligned to a participant’s expressed career interests. In some cases there was not a perfect match; however, we believe there is still significant value in the participants’ opportunity to have a work-based experience and we encourage participants to keep an open mind about their experience.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Host employers were asked to reach out to their assigned MYEP students by June 22nd.  If you have not heard from your host employer, please contact 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MYEP@ci.charlotte.nc.us</a:t>
            </a:r>
          </a:p>
          <a:p>
            <a:endParaRPr lang="en-US" sz="1200" kern="1200" dirty="0">
              <a:solidFill>
                <a:schemeClr val="tx1"/>
              </a:solidFill>
              <a:effectLst/>
              <a:latin typeface="+mn-lt"/>
              <a:ea typeface="+mn-ea"/>
              <a:cs typeface="+mn-cs"/>
            </a:endParaRPr>
          </a:p>
          <a:p>
            <a:r>
              <a:rPr lang="en-US" b="0" dirty="0"/>
              <a:t>(</a:t>
            </a:r>
            <a:r>
              <a:rPr lang="en-US" b="1" i="1" dirty="0"/>
              <a:t>Next Slide</a:t>
            </a:r>
            <a:r>
              <a:rPr lang="en-US" b="0" i="0" dirty="0"/>
              <a:t>)</a:t>
            </a:r>
            <a:endParaRPr lang="en-US" dirty="0"/>
          </a:p>
          <a:p>
            <a:endParaRPr lang="en-US" dirty="0"/>
          </a:p>
        </p:txBody>
      </p:sp>
      <p:sp>
        <p:nvSpPr>
          <p:cNvPr id="4" name="Slide Number Placeholder 3"/>
          <p:cNvSpPr>
            <a:spLocks noGrp="1"/>
          </p:cNvSpPr>
          <p:nvPr>
            <p:ph type="sldNum" sz="quarter" idx="10"/>
          </p:nvPr>
        </p:nvSpPr>
        <p:spPr/>
        <p:txBody>
          <a:bodyPr/>
          <a:lstStyle/>
          <a:p>
            <a:fld id="{E7BF276F-2F25-4C9C-AEA7-56E4A4CA7EA6}" type="slidenum">
              <a:rPr lang="en-US" smtClean="0"/>
              <a:t>13</a:t>
            </a:fld>
            <a:endParaRPr lang="en-US" dirty="0"/>
          </a:p>
        </p:txBody>
      </p:sp>
    </p:spTree>
    <p:extLst>
      <p:ext uri="{BB962C8B-B14F-4D97-AF65-F5344CB8AC3E}">
        <p14:creationId xmlns:p14="http://schemas.microsoft.com/office/powerpoint/2010/main" val="203941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E7BF276F-2F25-4C9C-AEA7-56E4A4CA7EA6}" type="slidenum">
              <a:rPr lang="en-US" smtClean="0"/>
              <a:t>14</a:t>
            </a:fld>
            <a:endParaRPr lang="en-US" dirty="0"/>
          </a:p>
        </p:txBody>
      </p:sp>
    </p:spTree>
    <p:extLst>
      <p:ext uri="{BB962C8B-B14F-4D97-AF65-F5344CB8AC3E}">
        <p14:creationId xmlns:p14="http://schemas.microsoft.com/office/powerpoint/2010/main" val="3134957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a:t>
            </a:r>
          </a:p>
        </p:txBody>
      </p:sp>
      <p:sp>
        <p:nvSpPr>
          <p:cNvPr id="4" name="Slide Number Placeholder 3"/>
          <p:cNvSpPr>
            <a:spLocks noGrp="1"/>
          </p:cNvSpPr>
          <p:nvPr>
            <p:ph type="sldNum" sz="quarter" idx="10"/>
          </p:nvPr>
        </p:nvSpPr>
        <p:spPr/>
        <p:txBody>
          <a:bodyPr/>
          <a:lstStyle/>
          <a:p>
            <a:fld id="{E7BF276F-2F25-4C9C-AEA7-56E4A4CA7EA6}" type="slidenum">
              <a:rPr lang="en-US" smtClean="0"/>
              <a:t>2</a:t>
            </a:fld>
            <a:endParaRPr lang="en-US" dirty="0"/>
          </a:p>
        </p:txBody>
      </p:sp>
    </p:spTree>
    <p:extLst>
      <p:ext uri="{BB962C8B-B14F-4D97-AF65-F5344CB8AC3E}">
        <p14:creationId xmlns:p14="http://schemas.microsoft.com/office/powerpoint/2010/main" val="868878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a:t>
            </a:r>
          </a:p>
        </p:txBody>
      </p:sp>
      <p:sp>
        <p:nvSpPr>
          <p:cNvPr id="4" name="Slide Number Placeholder 3"/>
          <p:cNvSpPr>
            <a:spLocks noGrp="1"/>
          </p:cNvSpPr>
          <p:nvPr>
            <p:ph type="sldNum" sz="quarter" idx="10"/>
          </p:nvPr>
        </p:nvSpPr>
        <p:spPr/>
        <p:txBody>
          <a:bodyPr/>
          <a:lstStyle/>
          <a:p>
            <a:fld id="{E7BF276F-2F25-4C9C-AEA7-56E4A4CA7EA6}" type="slidenum">
              <a:rPr lang="en-US" smtClean="0"/>
              <a:t>3</a:t>
            </a:fld>
            <a:endParaRPr lang="en-US" dirty="0"/>
          </a:p>
        </p:txBody>
      </p:sp>
    </p:spTree>
    <p:extLst>
      <p:ext uri="{BB962C8B-B14F-4D97-AF65-F5344CB8AC3E}">
        <p14:creationId xmlns:p14="http://schemas.microsoft.com/office/powerpoint/2010/main" val="126198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AGENDA</a:t>
            </a:r>
          </a:p>
        </p:txBody>
      </p:sp>
      <p:sp>
        <p:nvSpPr>
          <p:cNvPr id="4" name="Slide Number Placeholder 3"/>
          <p:cNvSpPr>
            <a:spLocks noGrp="1"/>
          </p:cNvSpPr>
          <p:nvPr>
            <p:ph type="sldNum" sz="quarter" idx="10"/>
          </p:nvPr>
        </p:nvSpPr>
        <p:spPr/>
        <p:txBody>
          <a:bodyPr/>
          <a:lstStyle/>
          <a:p>
            <a:fld id="{E7BF276F-2F25-4C9C-AEA7-56E4A4CA7EA6}" type="slidenum">
              <a:rPr lang="en-US" smtClean="0"/>
              <a:t>4</a:t>
            </a:fld>
            <a:endParaRPr lang="en-US" dirty="0"/>
          </a:p>
        </p:txBody>
      </p:sp>
    </p:spTree>
    <p:extLst>
      <p:ext uri="{BB962C8B-B14F-4D97-AF65-F5344CB8AC3E}">
        <p14:creationId xmlns:p14="http://schemas.microsoft.com/office/powerpoint/2010/main" val="1666450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SOURCES OF CURRICULUM </a:t>
            </a:r>
          </a:p>
        </p:txBody>
      </p:sp>
      <p:sp>
        <p:nvSpPr>
          <p:cNvPr id="4" name="Slide Number Placeholder 3"/>
          <p:cNvSpPr>
            <a:spLocks noGrp="1"/>
          </p:cNvSpPr>
          <p:nvPr>
            <p:ph type="sldNum" sz="quarter" idx="10"/>
          </p:nvPr>
        </p:nvSpPr>
        <p:spPr/>
        <p:txBody>
          <a:bodyPr/>
          <a:lstStyle/>
          <a:p>
            <a:fld id="{E7BF276F-2F25-4C9C-AEA7-56E4A4CA7EA6}" type="slidenum">
              <a:rPr lang="en-US" smtClean="0"/>
              <a:t>5</a:t>
            </a:fld>
            <a:endParaRPr lang="en-US" dirty="0"/>
          </a:p>
        </p:txBody>
      </p:sp>
    </p:spTree>
    <p:extLst>
      <p:ext uri="{BB962C8B-B14F-4D97-AF65-F5344CB8AC3E}">
        <p14:creationId xmlns:p14="http://schemas.microsoft.com/office/powerpoint/2010/main" val="2403080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GOALS </a:t>
            </a:r>
          </a:p>
        </p:txBody>
      </p:sp>
      <p:sp>
        <p:nvSpPr>
          <p:cNvPr id="4" name="Slide Number Placeholder 3"/>
          <p:cNvSpPr>
            <a:spLocks noGrp="1"/>
          </p:cNvSpPr>
          <p:nvPr>
            <p:ph type="sldNum" sz="quarter" idx="10"/>
          </p:nvPr>
        </p:nvSpPr>
        <p:spPr/>
        <p:txBody>
          <a:bodyPr/>
          <a:lstStyle/>
          <a:p>
            <a:fld id="{E7BF276F-2F25-4C9C-AEA7-56E4A4CA7EA6}" type="slidenum">
              <a:rPr lang="en-US" smtClean="0"/>
              <a:t>6</a:t>
            </a:fld>
            <a:endParaRPr lang="en-US" dirty="0"/>
          </a:p>
        </p:txBody>
      </p:sp>
    </p:spTree>
    <p:extLst>
      <p:ext uri="{BB962C8B-B14F-4D97-AF65-F5344CB8AC3E}">
        <p14:creationId xmlns:p14="http://schemas.microsoft.com/office/powerpoint/2010/main" val="424875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LiL  Preview </a:t>
            </a:r>
          </a:p>
        </p:txBody>
      </p:sp>
      <p:sp>
        <p:nvSpPr>
          <p:cNvPr id="4" name="Slide Number Placeholder 3"/>
          <p:cNvSpPr>
            <a:spLocks noGrp="1"/>
          </p:cNvSpPr>
          <p:nvPr>
            <p:ph type="sldNum" sz="quarter" idx="10"/>
          </p:nvPr>
        </p:nvSpPr>
        <p:spPr/>
        <p:txBody>
          <a:bodyPr/>
          <a:lstStyle/>
          <a:p>
            <a:fld id="{E7BF276F-2F25-4C9C-AEA7-56E4A4CA7EA6}" type="slidenum">
              <a:rPr lang="en-US" smtClean="0"/>
              <a:t>7</a:t>
            </a:fld>
            <a:endParaRPr lang="en-US" dirty="0"/>
          </a:p>
        </p:txBody>
      </p:sp>
    </p:spTree>
    <p:extLst>
      <p:ext uri="{BB962C8B-B14F-4D97-AF65-F5344CB8AC3E}">
        <p14:creationId xmlns:p14="http://schemas.microsoft.com/office/powerpoint/2010/main" val="1756327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LiL  Preview </a:t>
            </a:r>
          </a:p>
        </p:txBody>
      </p:sp>
      <p:sp>
        <p:nvSpPr>
          <p:cNvPr id="4" name="Slide Number Placeholder 3"/>
          <p:cNvSpPr>
            <a:spLocks noGrp="1"/>
          </p:cNvSpPr>
          <p:nvPr>
            <p:ph type="sldNum" sz="quarter" idx="10"/>
          </p:nvPr>
        </p:nvSpPr>
        <p:spPr/>
        <p:txBody>
          <a:bodyPr/>
          <a:lstStyle/>
          <a:p>
            <a:fld id="{E7BF276F-2F25-4C9C-AEA7-56E4A4CA7EA6}" type="slidenum">
              <a:rPr lang="en-US" smtClean="0"/>
              <a:t>8</a:t>
            </a:fld>
            <a:endParaRPr lang="en-US" dirty="0"/>
          </a:p>
        </p:txBody>
      </p:sp>
    </p:spTree>
    <p:extLst>
      <p:ext uri="{BB962C8B-B14F-4D97-AF65-F5344CB8AC3E}">
        <p14:creationId xmlns:p14="http://schemas.microsoft.com/office/powerpoint/2010/main" val="3539443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LiL  Preview </a:t>
            </a:r>
          </a:p>
        </p:txBody>
      </p:sp>
      <p:sp>
        <p:nvSpPr>
          <p:cNvPr id="4" name="Slide Number Placeholder 3"/>
          <p:cNvSpPr>
            <a:spLocks noGrp="1"/>
          </p:cNvSpPr>
          <p:nvPr>
            <p:ph type="sldNum" sz="quarter" idx="10"/>
          </p:nvPr>
        </p:nvSpPr>
        <p:spPr/>
        <p:txBody>
          <a:bodyPr/>
          <a:lstStyle/>
          <a:p>
            <a:fld id="{E7BF276F-2F25-4C9C-AEA7-56E4A4CA7EA6}" type="slidenum">
              <a:rPr lang="en-US" smtClean="0"/>
              <a:t>9</a:t>
            </a:fld>
            <a:endParaRPr lang="en-US" dirty="0"/>
          </a:p>
        </p:txBody>
      </p:sp>
    </p:spTree>
    <p:extLst>
      <p:ext uri="{BB962C8B-B14F-4D97-AF65-F5344CB8AC3E}">
        <p14:creationId xmlns:p14="http://schemas.microsoft.com/office/powerpoint/2010/main" val="288987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15628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1708940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15466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55731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410065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80127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2129643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126665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4232520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159524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B3FE087-2FC0-4645-A202-5D95CA0997D7}" type="datetimeFigureOut">
              <a:rPr lang="en-US" smtClean="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BF9896-11BB-4E31-9276-8DCA4BCDA092}" type="slidenum">
              <a:rPr lang="en-US" smtClean="0"/>
              <a:t>‹#›</a:t>
            </a:fld>
            <a:endParaRPr lang="en-US" dirty="0"/>
          </a:p>
        </p:txBody>
      </p:sp>
    </p:spTree>
    <p:extLst>
      <p:ext uri="{BB962C8B-B14F-4D97-AF65-F5344CB8AC3E}">
        <p14:creationId xmlns:p14="http://schemas.microsoft.com/office/powerpoint/2010/main" val="385015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FE087-2FC0-4645-A202-5D95CA0997D7}" type="datetimeFigureOut">
              <a:rPr lang="en-US" smtClean="0"/>
              <a:t>9/23/2020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F9896-11BB-4E31-9276-8DCA4BCDA092}" type="slidenum">
              <a:rPr lang="en-US" smtClean="0"/>
              <a:t>‹#›</a:t>
            </a:fld>
            <a:endParaRPr lang="en-US" dirty="0"/>
          </a:p>
        </p:txBody>
      </p:sp>
    </p:spTree>
    <p:extLst>
      <p:ext uri="{BB962C8B-B14F-4D97-AF65-F5344CB8AC3E}">
        <p14:creationId xmlns:p14="http://schemas.microsoft.com/office/powerpoint/2010/main" val="47723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hyperlink" Target="mailto:omar.crenshaw@charlottenc.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linkedin.com/learning-login/share?redirect=https%3A%2F%2Fwww.linkedin.com%2Flearning%2Fpaths%2Fcity-of-charlotte-job-career-readiness-training-phase-1&amp;account=58715428&amp;forceAccount=true"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linkedin.com/learning-login/share?redirect=https%3A%2F%2Fwww.linkedin.com%2Flearning%2Fpaths%2Fcity-of-charlotte-job-career-readiness-training-phase-3&amp;account=58715428&amp;forceAccount=true"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98506" y="788127"/>
            <a:ext cx="6948772" cy="4995069"/>
          </a:xfrm>
        </p:spPr>
        <p:txBody>
          <a:bodyPr>
            <a:normAutofit/>
          </a:bodyPr>
          <a:lstStyle/>
          <a:p>
            <a:pPr>
              <a:lnSpc>
                <a:spcPct val="100000"/>
              </a:lnSpc>
              <a:spcBef>
                <a:spcPts val="300"/>
              </a:spcBef>
              <a:spcAft>
                <a:spcPts val="1200"/>
              </a:spcAft>
            </a:pPr>
            <a:r>
              <a:rPr lang="en-US" sz="4000" b="1" dirty="0">
                <a:solidFill>
                  <a:srgbClr val="4D4D4D"/>
                </a:solidFill>
                <a:latin typeface="Verdana" panose="020B0604030504040204" pitchFamily="34" charset="0"/>
                <a:ea typeface="Calibri" panose="020F0502020204030204" pitchFamily="34" charset="0"/>
                <a:cs typeface="Times New Roman" panose="02020603050405020304" pitchFamily="18" charset="0"/>
              </a:rPr>
              <a:t>Job &amp; Career Readiness Training</a:t>
            </a:r>
            <a:br>
              <a:rPr lang="en-US" sz="4000" b="1" dirty="0">
                <a:solidFill>
                  <a:srgbClr val="4D4D4D"/>
                </a:solidFill>
                <a:latin typeface="Verdana" panose="020B0604030504040204" pitchFamily="34" charset="0"/>
                <a:ea typeface="Calibri" panose="020F0502020204030204" pitchFamily="34" charset="0"/>
                <a:cs typeface="Times New Roman" panose="02020603050405020304" pitchFamily="18" charset="0"/>
              </a:rPr>
            </a:br>
            <a:r>
              <a:rPr lang="en-US" sz="4000" b="1" dirty="0">
                <a:solidFill>
                  <a:srgbClr val="4D4D4D"/>
                </a:solidFill>
                <a:latin typeface="Verdana" panose="020B0604030504040204" pitchFamily="34" charset="0"/>
                <a:ea typeface="Calibri" panose="020F0502020204030204" pitchFamily="34" charset="0"/>
                <a:cs typeface="Times New Roman" panose="02020603050405020304" pitchFamily="18" charset="0"/>
              </a:rPr>
              <a:t> </a:t>
            </a:r>
            <a:endParaRPr lang="en-US" sz="1800" b="1" dirty="0">
              <a:solidFill>
                <a:srgbClr val="4D4D4D"/>
              </a:solidFill>
              <a:latin typeface="Verdana" panose="020B0604030504040204" pitchFamily="34" charset="0"/>
              <a:ea typeface="Calibri" panose="020F0502020204030204" pitchFamily="34" charset="0"/>
              <a:cs typeface="Times New Roman" panose="02020603050405020304" pitchFamily="18" charset="0"/>
            </a:endParaRPr>
          </a:p>
          <a:p>
            <a:r>
              <a:rPr lang="en-US" b="1" dirty="0">
                <a:solidFill>
                  <a:srgbClr val="006A4D"/>
                </a:solidFill>
                <a:latin typeface="Verdana" panose="020B0604030504040204" pitchFamily="34" charset="0"/>
              </a:rPr>
              <a:t>Omar Crenshaw</a:t>
            </a:r>
          </a:p>
          <a:p>
            <a:r>
              <a:rPr lang="en-US" sz="2000" cap="all" dirty="0">
                <a:solidFill>
                  <a:srgbClr val="006A4D"/>
                </a:solidFill>
                <a:latin typeface="Verdana" panose="020B0604030504040204" pitchFamily="34" charset="0"/>
              </a:rPr>
              <a:t>Youth Programs Specialist</a:t>
            </a:r>
            <a:br>
              <a:rPr lang="en-US" sz="1800" cap="all" dirty="0">
                <a:solidFill>
                  <a:srgbClr val="006A4D"/>
                </a:solidFill>
                <a:latin typeface="Verdana" panose="020B0604030504040204" pitchFamily="34" charset="0"/>
              </a:rPr>
            </a:br>
            <a:br>
              <a:rPr lang="en-US" sz="1800" b="1" dirty="0">
                <a:solidFill>
                  <a:srgbClr val="4D4D4D"/>
                </a:solidFill>
                <a:latin typeface="Verdana" panose="020B0604030504040204" pitchFamily="34" charset="0"/>
                <a:cs typeface="Times New Roman" panose="02020603050405020304" pitchFamily="18" charset="0"/>
              </a:rPr>
            </a:br>
            <a:endParaRPr lang="en-US" sz="1800" b="1" dirty="0">
              <a:solidFill>
                <a:srgbClr val="4D4D4D"/>
              </a:solidFill>
              <a:latin typeface="Verdana" panose="020B0604030504040204" pitchFamily="34" charset="0"/>
              <a:cs typeface="Times New Roman" panose="02020603050405020304" pitchFamily="18" charset="0"/>
            </a:endParaRPr>
          </a:p>
          <a:p>
            <a:pPr>
              <a:lnSpc>
                <a:spcPct val="100000"/>
              </a:lnSpc>
              <a:spcBef>
                <a:spcPts val="300"/>
              </a:spcBef>
            </a:pPr>
            <a:r>
              <a:rPr lang="en-US" sz="1800" dirty="0">
                <a:solidFill>
                  <a:srgbClr val="4D4D4D"/>
                </a:solidFill>
                <a:latin typeface="Verdana" panose="020B0604030504040204" pitchFamily="34" charset="0"/>
                <a:ea typeface="Calibri" panose="020F0502020204030204" pitchFamily="34" charset="0"/>
                <a:cs typeface="Times New Roman" panose="02020603050405020304" pitchFamily="18" charset="0"/>
              </a:rPr>
              <a:t>City of Charlotte</a:t>
            </a:r>
            <a:endParaRPr lang="en-US" sz="1800" dirty="0"/>
          </a:p>
          <a:p>
            <a:pPr>
              <a:lnSpc>
                <a:spcPct val="100000"/>
              </a:lnSpc>
            </a:pPr>
            <a:r>
              <a:rPr lang="en-US" sz="1400" dirty="0">
                <a:solidFill>
                  <a:srgbClr val="4D4D4D"/>
                </a:solidFill>
                <a:latin typeface="Verdana" panose="020B0604030504040204" pitchFamily="34" charset="0"/>
                <a:ea typeface="Calibri" panose="020F0502020204030204" pitchFamily="34" charset="0"/>
                <a:cs typeface="Times New Roman" panose="02020603050405020304" pitchFamily="18" charset="0"/>
              </a:rPr>
              <a:t>Housing &amp; Neighborhood Services</a:t>
            </a:r>
          </a:p>
          <a:p>
            <a:pPr>
              <a:lnSpc>
                <a:spcPct val="100000"/>
              </a:lnSpc>
            </a:pPr>
            <a:r>
              <a:rPr lang="en-US" sz="1400" dirty="0">
                <a:solidFill>
                  <a:srgbClr val="4D4D4D"/>
                </a:solidFill>
                <a:latin typeface="Verdana" panose="020B0604030504040204" pitchFamily="34" charset="0"/>
                <a:ea typeface="Calibri" panose="020F0502020204030204" pitchFamily="34" charset="0"/>
                <a:cs typeface="Times New Roman" panose="02020603050405020304" pitchFamily="18" charset="0"/>
              </a:rPr>
              <a:t>Community Engagement Division</a:t>
            </a:r>
          </a:p>
          <a:p>
            <a:pPr>
              <a:lnSpc>
                <a:spcPct val="100000"/>
              </a:lnSpc>
            </a:pPr>
            <a:r>
              <a:rPr lang="en-US" sz="1400" dirty="0">
                <a:solidFill>
                  <a:srgbClr val="4D4D4D"/>
                </a:solidFill>
                <a:latin typeface="Verdana" panose="020B0604030504040204" pitchFamily="34" charset="0"/>
                <a:ea typeface="Calibri" panose="020F0502020204030204" pitchFamily="34" charset="0"/>
                <a:cs typeface="Times New Roman" panose="02020603050405020304" pitchFamily="18" charset="0"/>
              </a:rPr>
              <a:t>Youth Programs</a:t>
            </a:r>
          </a:p>
          <a:p>
            <a:pPr>
              <a:lnSpc>
                <a:spcPct val="100000"/>
              </a:lnSpc>
              <a:spcBef>
                <a:spcPts val="300"/>
              </a:spcBef>
            </a:pPr>
            <a:endParaRPr lang="en-US" sz="1900" dirty="0">
              <a:solidFill>
                <a:srgbClr val="4D4D4D"/>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pic>
        <p:nvPicPr>
          <p:cNvPr id="1026" name="Picture 2" descr="CITY OF CHARLOTTE OFFERS NEW JUMPSTART COMMUNITY SAFETY MICRO-GRANTS">
            <a:extLst>
              <a:ext uri="{FF2B5EF4-FFF2-40B4-BE49-F238E27FC236}">
                <a16:creationId xmlns:a16="http://schemas.microsoft.com/office/drawing/2014/main" id="{00361747-E296-4F68-AEAE-19CBC1416C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358" y="1327081"/>
            <a:ext cx="4203293" cy="3069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15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TRAINING DATES</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graphicFrame>
        <p:nvGraphicFramePr>
          <p:cNvPr id="11" name="Content Placeholder 10">
            <a:extLst>
              <a:ext uri="{FF2B5EF4-FFF2-40B4-BE49-F238E27FC236}">
                <a16:creationId xmlns:a16="http://schemas.microsoft.com/office/drawing/2014/main" id="{ADAA2880-3F86-466B-BECA-D46B053526DB}"/>
              </a:ext>
            </a:extLst>
          </p:cNvPr>
          <p:cNvGraphicFramePr>
            <a:graphicFrameLocks noGrp="1"/>
          </p:cNvGraphicFramePr>
          <p:nvPr>
            <p:ph idx="1"/>
            <p:extLst>
              <p:ext uri="{D42A27DB-BD31-4B8C-83A1-F6EECF244321}">
                <p14:modId xmlns:p14="http://schemas.microsoft.com/office/powerpoint/2010/main" val="2899851995"/>
              </p:ext>
            </p:extLst>
          </p:nvPr>
        </p:nvGraphicFramePr>
        <p:xfrm>
          <a:off x="3227712" y="1213084"/>
          <a:ext cx="5736575" cy="4431832"/>
        </p:xfrm>
        <a:graphic>
          <a:graphicData uri="http://schemas.openxmlformats.org/drawingml/2006/table">
            <a:tbl>
              <a:tblPr>
                <a:tableStyleId>{5C22544A-7EE6-4342-B048-85BDC9FD1C3A}</a:tableStyleId>
              </a:tblPr>
              <a:tblGrid>
                <a:gridCol w="1199171">
                  <a:extLst>
                    <a:ext uri="{9D8B030D-6E8A-4147-A177-3AD203B41FA5}">
                      <a16:colId xmlns:a16="http://schemas.microsoft.com/office/drawing/2014/main" val="2995092168"/>
                    </a:ext>
                  </a:extLst>
                </a:gridCol>
                <a:gridCol w="4537404">
                  <a:extLst>
                    <a:ext uri="{9D8B030D-6E8A-4147-A177-3AD203B41FA5}">
                      <a16:colId xmlns:a16="http://schemas.microsoft.com/office/drawing/2014/main" val="202256260"/>
                    </a:ext>
                  </a:extLst>
                </a:gridCol>
              </a:tblGrid>
              <a:tr h="260696">
                <a:tc>
                  <a:txBody>
                    <a:bodyPr/>
                    <a:lstStyle/>
                    <a:p>
                      <a:pPr algn="l" fontAlgn="b"/>
                      <a:r>
                        <a:rPr lang="en-US" sz="1100" u="none" strike="noStrike" dirty="0">
                          <a:effectLst/>
                        </a:rPr>
                        <a:t>Date </a:t>
                      </a:r>
                      <a:endParaRPr lang="en-US" sz="11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School</a:t>
                      </a:r>
                      <a:endParaRPr lang="en-US" sz="11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35162008"/>
                  </a:ext>
                </a:extLst>
              </a:tr>
              <a:tr h="260696">
                <a:tc>
                  <a:txBody>
                    <a:bodyPr/>
                    <a:lstStyle/>
                    <a:p>
                      <a:pPr algn="l" fontAlgn="b"/>
                      <a:r>
                        <a:rPr lang="en-US" sz="1100" u="none" strike="noStrike" dirty="0">
                          <a:effectLst/>
                        </a:rPr>
                        <a:t>11/2/2020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West Meck / Harding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03820592"/>
                  </a:ext>
                </a:extLst>
              </a:tr>
              <a:tr h="260696">
                <a:tc>
                  <a:txBody>
                    <a:bodyPr/>
                    <a:lstStyle/>
                    <a:p>
                      <a:pPr algn="l" fontAlgn="b"/>
                      <a:r>
                        <a:rPr lang="en-US" sz="1100" u="none" strike="noStrike" dirty="0">
                          <a:effectLst/>
                        </a:rPr>
                        <a:t>11/4/2020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Independence / Rocky River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84582531"/>
                  </a:ext>
                </a:extLst>
              </a:tr>
              <a:tr h="260696">
                <a:tc>
                  <a:txBody>
                    <a:bodyPr/>
                    <a:lstStyle/>
                    <a:p>
                      <a:pPr algn="l" fontAlgn="b"/>
                      <a:r>
                        <a:rPr lang="en-US" sz="1100" u="none" strike="noStrike" dirty="0">
                          <a:effectLst/>
                        </a:rPr>
                        <a:t>11/6/2020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CCA / Olympic</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36713732"/>
                  </a:ext>
                </a:extLst>
              </a:tr>
              <a:tr h="260696">
                <a:tc>
                  <a:txBody>
                    <a:bodyPr/>
                    <a:lstStyle/>
                    <a:p>
                      <a:pPr algn="l" fontAlgn="b"/>
                      <a:r>
                        <a:rPr lang="en-US" sz="1100" u="none" strike="noStrike" dirty="0">
                          <a:effectLst/>
                        </a:rPr>
                        <a:t>11/7/2020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Community Training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21100982"/>
                  </a:ext>
                </a:extLst>
              </a:tr>
              <a:tr h="260696">
                <a:tc>
                  <a:txBody>
                    <a:bodyPr/>
                    <a:lstStyle/>
                    <a:p>
                      <a:pPr algn="l" fontAlgn="b"/>
                      <a:r>
                        <a:rPr lang="en-US" sz="1100" u="none" strike="noStrike" dirty="0">
                          <a:effectLst/>
                        </a:rPr>
                        <a:t>11/10/2020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Myers Park / North Meck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05706698"/>
                  </a:ext>
                </a:extLst>
              </a:tr>
              <a:tr h="260696">
                <a:tc>
                  <a:txBody>
                    <a:bodyPr/>
                    <a:lstStyle/>
                    <a:p>
                      <a:pPr algn="l" fontAlgn="b"/>
                      <a:r>
                        <a:rPr lang="en-US" sz="1100" u="none" strike="noStrike" dirty="0">
                          <a:effectLst/>
                        </a:rPr>
                        <a:t>11/12/2020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Ardrey Kell / Garinger / Performance Learning Center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04594971"/>
                  </a:ext>
                </a:extLst>
              </a:tr>
              <a:tr h="260696">
                <a:tc>
                  <a:txBody>
                    <a:bodyPr/>
                    <a:lstStyle/>
                    <a:p>
                      <a:pPr algn="l" fontAlgn="b"/>
                      <a:r>
                        <a:rPr lang="en-US" sz="1100" u="none" strike="noStrike" dirty="0">
                          <a:effectLst/>
                        </a:rPr>
                        <a:t>11/14/2020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Community Training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3454395"/>
                  </a:ext>
                </a:extLst>
              </a:tr>
              <a:tr h="260696">
                <a:tc>
                  <a:txBody>
                    <a:bodyPr/>
                    <a:lstStyle/>
                    <a:p>
                      <a:pPr algn="l" fontAlgn="b"/>
                      <a:r>
                        <a:rPr lang="en-US" sz="1100" u="none" strike="noStrike" dirty="0">
                          <a:effectLst/>
                        </a:rPr>
                        <a:t>11/16/2020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Vance/ Turning Point / Olympic</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10983241"/>
                  </a:ext>
                </a:extLst>
              </a:tr>
              <a:tr h="260696">
                <a:tc>
                  <a:txBody>
                    <a:bodyPr/>
                    <a:lstStyle/>
                    <a:p>
                      <a:pPr algn="l" fontAlgn="b"/>
                      <a:r>
                        <a:rPr lang="en-US" sz="1100" u="none" strike="noStrike" dirty="0">
                          <a:effectLst/>
                        </a:rPr>
                        <a:t>11/18/2020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Hopewell / Hawthorne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79955120"/>
                  </a:ext>
                </a:extLst>
              </a:tr>
              <a:tr h="260696">
                <a:tc>
                  <a:txBody>
                    <a:bodyPr/>
                    <a:lstStyle/>
                    <a:p>
                      <a:pPr algn="l" fontAlgn="b"/>
                      <a:r>
                        <a:rPr lang="en-US" sz="1100" u="none" strike="noStrike" dirty="0">
                          <a:effectLst/>
                        </a:rPr>
                        <a:t>11/20/2020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Providence / Hough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83950441"/>
                  </a:ext>
                </a:extLst>
              </a:tr>
              <a:tr h="260696">
                <a:tc>
                  <a:txBody>
                    <a:bodyPr/>
                    <a:lstStyle/>
                    <a:p>
                      <a:pPr algn="l" fontAlgn="b"/>
                      <a:r>
                        <a:rPr lang="en-US" sz="1100" u="none" strike="noStrike" dirty="0">
                          <a:effectLst/>
                        </a:rPr>
                        <a:t>11/30/2020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West Charlotte / Northwest / Virtual High School</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83268261"/>
                  </a:ext>
                </a:extLst>
              </a:tr>
              <a:tr h="260696">
                <a:tc>
                  <a:txBody>
                    <a:bodyPr/>
                    <a:lstStyle/>
                    <a:p>
                      <a:pPr algn="l" fontAlgn="b"/>
                      <a:r>
                        <a:rPr lang="en-US" sz="1100" u="none" strike="noStrike" dirty="0">
                          <a:effectLst/>
                        </a:rPr>
                        <a:t>12/2/2020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Mallard Creek / CEEC</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7293712"/>
                  </a:ext>
                </a:extLst>
              </a:tr>
              <a:tr h="260696">
                <a:tc>
                  <a:txBody>
                    <a:bodyPr/>
                    <a:lstStyle/>
                    <a:p>
                      <a:pPr algn="l" fontAlgn="b"/>
                      <a:r>
                        <a:rPr lang="en-US" sz="1100" u="none" strike="noStrike" dirty="0">
                          <a:effectLst/>
                        </a:rPr>
                        <a:t>12/4/2020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CPCC / South Meck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95094969"/>
                  </a:ext>
                </a:extLst>
              </a:tr>
              <a:tr h="260696">
                <a:tc>
                  <a:txBody>
                    <a:bodyPr/>
                    <a:lstStyle/>
                    <a:p>
                      <a:pPr algn="l" fontAlgn="b"/>
                      <a:r>
                        <a:rPr lang="en-US" sz="1100" u="none" strike="noStrike" dirty="0">
                          <a:effectLst/>
                        </a:rPr>
                        <a:t>12/7/2020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East Meck / Butler</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96182440"/>
                  </a:ext>
                </a:extLst>
              </a:tr>
              <a:tr h="260696">
                <a:tc>
                  <a:txBody>
                    <a:bodyPr/>
                    <a:lstStyle/>
                    <a:p>
                      <a:pPr algn="l" fontAlgn="b"/>
                      <a:r>
                        <a:rPr lang="en-US" sz="1100" u="none" strike="noStrike" dirty="0">
                          <a:effectLst/>
                        </a:rPr>
                        <a:t>12/9/2020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Phillip O. Berry </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79378850"/>
                  </a:ext>
                </a:extLst>
              </a:tr>
              <a:tr h="260696">
                <a:tc>
                  <a:txBody>
                    <a:bodyPr/>
                    <a:lstStyle/>
                    <a:p>
                      <a:pPr algn="l" fontAlgn="b"/>
                      <a:r>
                        <a:rPr lang="en-US" sz="1100" u="none" strike="noStrike" dirty="0">
                          <a:effectLst/>
                        </a:rPr>
                        <a:t>12/12/2020</a:t>
                      </a:r>
                      <a:endParaRPr lang="en-US" sz="11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100" u="none" strike="noStrike" dirty="0">
                          <a:effectLst/>
                        </a:rPr>
                        <a:t>Last Chance Training / Community</a:t>
                      </a:r>
                      <a:endParaRPr lang="en-US"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14549196"/>
                  </a:ext>
                </a:extLst>
              </a:tr>
            </a:tbl>
          </a:graphicData>
        </a:graphic>
      </p:graphicFrame>
    </p:spTree>
    <p:extLst>
      <p:ext uri="{BB962C8B-B14F-4D97-AF65-F5344CB8AC3E}">
        <p14:creationId xmlns:p14="http://schemas.microsoft.com/office/powerpoint/2010/main" val="3350039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MYEP APPLICATION</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8" name="Content Placeholder 7">
            <a:extLst>
              <a:ext uri="{FF2B5EF4-FFF2-40B4-BE49-F238E27FC236}">
                <a16:creationId xmlns:a16="http://schemas.microsoft.com/office/drawing/2014/main" id="{0952FE31-3E32-4258-89CE-41520C81F829}"/>
              </a:ext>
            </a:extLst>
          </p:cNvPr>
          <p:cNvSpPr>
            <a:spLocks noGrp="1"/>
          </p:cNvSpPr>
          <p:nvPr>
            <p:ph idx="1"/>
          </p:nvPr>
        </p:nvSpPr>
        <p:spPr>
          <a:xfrm>
            <a:off x="527312" y="1356117"/>
            <a:ext cx="11358406" cy="4598186"/>
          </a:xfrm>
        </p:spPr>
        <p:txBody>
          <a:bodyPr>
            <a:noAutofit/>
          </a:bodyPr>
          <a:lstStyle/>
          <a:p>
            <a:pPr marL="0" indent="0">
              <a:lnSpc>
                <a:spcPct val="150000"/>
              </a:lnSpc>
              <a:spcBef>
                <a:spcPts val="0"/>
              </a:spcBef>
              <a:buNone/>
            </a:pPr>
            <a:r>
              <a:rPr lang="en-US" sz="2400" b="1" dirty="0">
                <a:solidFill>
                  <a:srgbClr val="006E51"/>
                </a:solidFill>
                <a:cs typeface="Times New Roman" panose="02020603050405020304" pitchFamily="18" charset="0"/>
              </a:rPr>
              <a:t>Rolling Basis Availability of Application (Final Deadline: 2/1/2021)</a:t>
            </a:r>
          </a:p>
          <a:p>
            <a:pPr lvl="1">
              <a:lnSpc>
                <a:spcPct val="150000"/>
              </a:lnSpc>
              <a:spcBef>
                <a:spcPts val="0"/>
              </a:spcBef>
            </a:pPr>
            <a:r>
              <a:rPr lang="en-US" dirty="0">
                <a:solidFill>
                  <a:srgbClr val="006E51"/>
                </a:solidFill>
                <a:cs typeface="Times New Roman" panose="02020603050405020304" pitchFamily="18" charset="0"/>
              </a:rPr>
              <a:t>The application will be made available to those students who have completed the training on a rolling basis (i.e. School A trains 11/2 and application is made available with 24-48 hours after training)</a:t>
            </a:r>
          </a:p>
          <a:p>
            <a:pPr lvl="1">
              <a:lnSpc>
                <a:spcPct val="150000"/>
              </a:lnSpc>
              <a:spcBef>
                <a:spcPts val="0"/>
              </a:spcBef>
            </a:pPr>
            <a:r>
              <a:rPr lang="en-US" dirty="0">
                <a:solidFill>
                  <a:srgbClr val="006E51"/>
                </a:solidFill>
                <a:cs typeface="Times New Roman" panose="02020603050405020304" pitchFamily="18" charset="0"/>
              </a:rPr>
              <a:t>Deadline for all applications is Monday February 1, 2021 (11:59 p.m.)</a:t>
            </a:r>
          </a:p>
          <a:p>
            <a:pPr lvl="1">
              <a:lnSpc>
                <a:spcPct val="150000"/>
              </a:lnSpc>
              <a:spcBef>
                <a:spcPts val="0"/>
              </a:spcBef>
            </a:pPr>
            <a:r>
              <a:rPr lang="en-US" dirty="0">
                <a:solidFill>
                  <a:srgbClr val="006E51"/>
                </a:solidFill>
                <a:cs typeface="Times New Roman" panose="02020603050405020304" pitchFamily="18" charset="0"/>
              </a:rPr>
              <a:t>Every candidate will have at least seven weeks to complete their application</a:t>
            </a:r>
          </a:p>
          <a:p>
            <a:pPr>
              <a:lnSpc>
                <a:spcPct val="100000"/>
              </a:lnSpc>
              <a:spcBef>
                <a:spcPts val="0"/>
              </a:spcBef>
            </a:pPr>
            <a:endParaRPr lang="en-US" b="1" dirty="0">
              <a:solidFill>
                <a:srgbClr val="4D4D4D"/>
              </a:solidFill>
              <a:cs typeface="Times New Roman" panose="02020603050405020304" pitchFamily="18" charset="0"/>
            </a:endParaRPr>
          </a:p>
          <a:p>
            <a:pPr lvl="1">
              <a:lnSpc>
                <a:spcPct val="100000"/>
              </a:lnSpc>
              <a:spcBef>
                <a:spcPts val="0"/>
              </a:spcBef>
            </a:pPr>
            <a:endParaRPr lang="en-US" b="1" dirty="0">
              <a:solidFill>
                <a:srgbClr val="4D4D4D"/>
              </a:solidFill>
              <a:cs typeface="Times New Roman" panose="02020603050405020304" pitchFamily="18" charset="0"/>
            </a:endParaRPr>
          </a:p>
        </p:txBody>
      </p:sp>
    </p:spTree>
    <p:extLst>
      <p:ext uri="{BB962C8B-B14F-4D97-AF65-F5344CB8AC3E}">
        <p14:creationId xmlns:p14="http://schemas.microsoft.com/office/powerpoint/2010/main" val="1060159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PROGRAM OVERVIEW: Requirements</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24" name="Content Placeholder 7">
            <a:extLst>
              <a:ext uri="{FF2B5EF4-FFF2-40B4-BE49-F238E27FC236}">
                <a16:creationId xmlns:a16="http://schemas.microsoft.com/office/drawing/2014/main" id="{67092DDE-282D-4AF9-A4DF-1CA94494BA8F}"/>
              </a:ext>
            </a:extLst>
          </p:cNvPr>
          <p:cNvSpPr txBox="1">
            <a:spLocks/>
          </p:cNvSpPr>
          <p:nvPr/>
        </p:nvSpPr>
        <p:spPr>
          <a:xfrm>
            <a:off x="6216408" y="933452"/>
            <a:ext cx="5204600" cy="49112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spcBef>
                <a:spcPts val="0"/>
              </a:spcBef>
            </a:pPr>
            <a:endParaRPr lang="en-US" sz="2800" b="1" dirty="0"/>
          </a:p>
        </p:txBody>
      </p:sp>
      <p:sp>
        <p:nvSpPr>
          <p:cNvPr id="9" name="Content Placeholder 7">
            <a:extLst>
              <a:ext uri="{FF2B5EF4-FFF2-40B4-BE49-F238E27FC236}">
                <a16:creationId xmlns:a16="http://schemas.microsoft.com/office/drawing/2014/main" id="{5434C714-77BD-4520-8F6B-998E3E39D055}"/>
              </a:ext>
            </a:extLst>
          </p:cNvPr>
          <p:cNvSpPr txBox="1">
            <a:spLocks/>
          </p:cNvSpPr>
          <p:nvPr/>
        </p:nvSpPr>
        <p:spPr>
          <a:xfrm>
            <a:off x="306282" y="1117982"/>
            <a:ext cx="11114726" cy="49112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endParaRPr lang="en-US" dirty="0"/>
          </a:p>
        </p:txBody>
      </p:sp>
      <p:sp>
        <p:nvSpPr>
          <p:cNvPr id="3" name="Rectangle 2">
            <a:extLst>
              <a:ext uri="{FF2B5EF4-FFF2-40B4-BE49-F238E27FC236}">
                <a16:creationId xmlns:a16="http://schemas.microsoft.com/office/drawing/2014/main" id="{E1E4C107-6DA5-49E0-8AE3-51341250CA3C}"/>
              </a:ext>
            </a:extLst>
          </p:cNvPr>
          <p:cNvSpPr/>
          <p:nvPr/>
        </p:nvSpPr>
        <p:spPr>
          <a:xfrm>
            <a:off x="160628" y="1476292"/>
            <a:ext cx="11406033" cy="3847207"/>
          </a:xfrm>
          <a:prstGeom prst="rect">
            <a:avLst/>
          </a:prstGeom>
        </p:spPr>
        <p:txBody>
          <a:bodyPr wrap="square">
            <a:spAutoFit/>
          </a:bodyPr>
          <a:lstStyle/>
          <a:p>
            <a:pPr marL="285750" indent="-285750">
              <a:buFont typeface="Arial" panose="020B0604020202020204" pitchFamily="34" charset="0"/>
              <a:buChar char="•"/>
            </a:pPr>
            <a:r>
              <a:rPr lang="en-US" sz="2800" b="1" dirty="0"/>
              <a:t>MYEP PROGRAM REQUIREMENTS</a:t>
            </a:r>
          </a:p>
          <a:p>
            <a:pPr marL="742950" lvl="1" indent="-285750">
              <a:buFont typeface="Arial" panose="020B0604020202020204" pitchFamily="34" charset="0"/>
              <a:buChar char="•"/>
            </a:pPr>
            <a:r>
              <a:rPr lang="en-US" sz="2400" dirty="0"/>
              <a:t>Be 16 years of age on or before April 15, 2021.</a:t>
            </a:r>
          </a:p>
          <a:p>
            <a:pPr marL="742950" lvl="1" indent="-285750">
              <a:buFont typeface="Arial" panose="020B0604020202020204" pitchFamily="34" charset="0"/>
              <a:buChar char="•"/>
            </a:pPr>
            <a:r>
              <a:rPr lang="en-US" sz="2400" dirty="0"/>
              <a:t>Currently enrolled in a high school and attend a CMS high school and/or reside in the City of Charlotte.</a:t>
            </a:r>
          </a:p>
          <a:p>
            <a:pPr marL="742950" lvl="1" indent="-285750">
              <a:buFont typeface="Arial" panose="020B0604020202020204" pitchFamily="34" charset="0"/>
              <a:buChar char="•"/>
            </a:pPr>
            <a:r>
              <a:rPr lang="en-US" sz="2400" dirty="0"/>
              <a:t>Complete the City of Charlotte’s Job and Career Readiness Training</a:t>
            </a:r>
          </a:p>
          <a:p>
            <a:pPr marL="742950" lvl="1" indent="-285750">
              <a:buFont typeface="Arial" panose="020B0604020202020204" pitchFamily="34" charset="0"/>
              <a:buChar char="•"/>
            </a:pPr>
            <a:r>
              <a:rPr lang="en-US" sz="2400" dirty="0"/>
              <a:t>Submit online application, interview, and supporting documents to the MYEP by February 1, 2021.</a:t>
            </a:r>
          </a:p>
          <a:p>
            <a:pPr marL="742950" lvl="1" indent="-285750">
              <a:buFont typeface="Arial" panose="020B0604020202020204" pitchFamily="34" charset="0"/>
              <a:buChar char="•"/>
            </a:pPr>
            <a:r>
              <a:rPr lang="en-US" sz="2400" dirty="0"/>
              <a:t>Have a social security number and be eligible to work in the United States.</a:t>
            </a:r>
          </a:p>
          <a:p>
            <a:pPr marL="742950" lvl="1" indent="-285750">
              <a:buFont typeface="Arial" panose="020B0604020202020204" pitchFamily="34" charset="0"/>
              <a:buChar char="•"/>
            </a:pPr>
            <a:r>
              <a:rPr lang="en-US" sz="2400" dirty="0"/>
              <a:t>Pass a background check and drug screening (additional details will be provided to MYEP candidates)</a:t>
            </a:r>
          </a:p>
        </p:txBody>
      </p:sp>
    </p:spTree>
    <p:extLst>
      <p:ext uri="{BB962C8B-B14F-4D97-AF65-F5344CB8AC3E}">
        <p14:creationId xmlns:p14="http://schemas.microsoft.com/office/powerpoint/2010/main" val="3966456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PROGRAM OVERVIEW: The Matching Process</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24" name="Content Placeholder 7">
            <a:extLst>
              <a:ext uri="{FF2B5EF4-FFF2-40B4-BE49-F238E27FC236}">
                <a16:creationId xmlns:a16="http://schemas.microsoft.com/office/drawing/2014/main" id="{67092DDE-282D-4AF9-A4DF-1CA94494BA8F}"/>
              </a:ext>
            </a:extLst>
          </p:cNvPr>
          <p:cNvSpPr txBox="1">
            <a:spLocks/>
          </p:cNvSpPr>
          <p:nvPr/>
        </p:nvSpPr>
        <p:spPr>
          <a:xfrm>
            <a:off x="6216408" y="933452"/>
            <a:ext cx="5204600" cy="49112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200000"/>
              </a:lnSpc>
              <a:spcBef>
                <a:spcPts val="0"/>
              </a:spcBef>
            </a:pPr>
            <a:endParaRPr lang="en-US" sz="2800" b="1" dirty="0"/>
          </a:p>
        </p:txBody>
      </p:sp>
      <p:sp>
        <p:nvSpPr>
          <p:cNvPr id="9" name="Content Placeholder 7">
            <a:extLst>
              <a:ext uri="{FF2B5EF4-FFF2-40B4-BE49-F238E27FC236}">
                <a16:creationId xmlns:a16="http://schemas.microsoft.com/office/drawing/2014/main" id="{5434C714-77BD-4520-8F6B-998E3E39D055}"/>
              </a:ext>
            </a:extLst>
          </p:cNvPr>
          <p:cNvSpPr txBox="1">
            <a:spLocks/>
          </p:cNvSpPr>
          <p:nvPr/>
        </p:nvSpPr>
        <p:spPr>
          <a:xfrm>
            <a:off x="306282" y="1117982"/>
            <a:ext cx="11114726" cy="49112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b="1" dirty="0"/>
              <a:t>KEY CONSIDERATIONS:</a:t>
            </a:r>
            <a:endParaRPr lang="en-US" dirty="0"/>
          </a:p>
          <a:p>
            <a:pPr lvl="1">
              <a:lnSpc>
                <a:spcPct val="100000"/>
              </a:lnSpc>
              <a:spcBef>
                <a:spcPts val="1800"/>
              </a:spcBef>
            </a:pPr>
            <a:r>
              <a:rPr lang="en-US" dirty="0"/>
              <a:t>Strength of application and interview</a:t>
            </a:r>
          </a:p>
          <a:p>
            <a:pPr lvl="1">
              <a:lnSpc>
                <a:spcPct val="100000"/>
              </a:lnSpc>
              <a:spcBef>
                <a:spcPts val="1800"/>
              </a:spcBef>
            </a:pPr>
            <a:r>
              <a:rPr lang="en-US" dirty="0"/>
              <a:t>Expressed career interests </a:t>
            </a:r>
          </a:p>
          <a:p>
            <a:pPr lvl="1">
              <a:lnSpc>
                <a:spcPct val="100000"/>
              </a:lnSpc>
              <a:spcBef>
                <a:spcPts val="1800"/>
              </a:spcBef>
            </a:pPr>
            <a:r>
              <a:rPr lang="en-US" dirty="0"/>
              <a:t>Extracurricular involvement</a:t>
            </a:r>
          </a:p>
          <a:p>
            <a:pPr lvl="1">
              <a:lnSpc>
                <a:spcPct val="100000"/>
              </a:lnSpc>
              <a:spcBef>
                <a:spcPts val="1800"/>
              </a:spcBef>
            </a:pPr>
            <a:r>
              <a:rPr lang="en-US" dirty="0"/>
              <a:t>Specific job or candidate requirements articulated by the host employer, and</a:t>
            </a:r>
          </a:p>
          <a:p>
            <a:pPr lvl="1">
              <a:lnSpc>
                <a:spcPct val="100000"/>
              </a:lnSpc>
              <a:spcBef>
                <a:spcPts val="1800"/>
              </a:spcBef>
            </a:pPr>
            <a:r>
              <a:rPr lang="en-US" dirty="0"/>
              <a:t>Proximity of the student to the work location and the students’ access to transportation (as expressed in their MYEP application)</a:t>
            </a:r>
          </a:p>
        </p:txBody>
      </p:sp>
    </p:spTree>
    <p:extLst>
      <p:ext uri="{BB962C8B-B14F-4D97-AF65-F5344CB8AC3E}">
        <p14:creationId xmlns:p14="http://schemas.microsoft.com/office/powerpoint/2010/main" val="2094017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QUESTIONS </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11" name="Rectangle 10">
            <a:extLst>
              <a:ext uri="{FF2B5EF4-FFF2-40B4-BE49-F238E27FC236}">
                <a16:creationId xmlns:a16="http://schemas.microsoft.com/office/drawing/2014/main" id="{F1D5B383-8CF7-4C87-A962-B90E90943FC2}"/>
              </a:ext>
            </a:extLst>
          </p:cNvPr>
          <p:cNvSpPr/>
          <p:nvPr/>
        </p:nvSpPr>
        <p:spPr>
          <a:xfrm>
            <a:off x="2484720" y="3458230"/>
            <a:ext cx="7288696" cy="2923877"/>
          </a:xfrm>
          <a:prstGeom prst="rect">
            <a:avLst/>
          </a:prstGeom>
        </p:spPr>
        <p:txBody>
          <a:bodyPr wrap="square">
            <a:spAutoFit/>
          </a:bodyPr>
          <a:lstStyle/>
          <a:p>
            <a:pPr algn="ctr"/>
            <a:r>
              <a:rPr lang="en-US" sz="2800" b="1" dirty="0">
                <a:solidFill>
                  <a:srgbClr val="006A4D"/>
                </a:solidFill>
                <a:latin typeface="Verdana" panose="020B0604030504040204" pitchFamily="34" charset="0"/>
              </a:rPr>
              <a:t>Omar Crenshaw</a:t>
            </a:r>
          </a:p>
          <a:p>
            <a:pPr algn="ctr"/>
            <a:r>
              <a:rPr lang="en-US" sz="2400" cap="all" dirty="0">
                <a:solidFill>
                  <a:srgbClr val="006A4D"/>
                </a:solidFill>
                <a:latin typeface="Verdana" panose="020B0604030504040204" pitchFamily="34" charset="0"/>
              </a:rPr>
              <a:t>Youth Programs Specialist</a:t>
            </a:r>
          </a:p>
          <a:p>
            <a:pPr algn="ctr"/>
            <a:r>
              <a:rPr lang="en-US" sz="2400" cap="all" dirty="0">
                <a:solidFill>
                  <a:srgbClr val="006A4D"/>
                </a:solidFill>
                <a:latin typeface="Verdana" panose="020B0604030504040204" pitchFamily="34" charset="0"/>
              </a:rPr>
              <a:t>PHONE: 704-336-2118</a:t>
            </a:r>
            <a:br>
              <a:rPr lang="en-US" sz="2400" dirty="0"/>
            </a:br>
            <a:r>
              <a:rPr lang="en-US" sz="2400" u="sng" dirty="0">
                <a:solidFill>
                  <a:srgbClr val="0070C0"/>
                </a:solidFill>
                <a:latin typeface="Verdana" panose="020B060403050404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omar.crenshaw@charlottenc.gov</a:t>
            </a:r>
            <a:endParaRPr lang="en-US" sz="2400" u="sng" dirty="0">
              <a:solidFill>
                <a:srgbClr val="0070C0"/>
              </a:solidFill>
              <a:latin typeface="Verdana" panose="020B0604030504040204" pitchFamily="34" charset="0"/>
              <a:cs typeface="Calibri" panose="020F0502020204030204" pitchFamily="34" charset="0"/>
            </a:endParaRPr>
          </a:p>
          <a:p>
            <a:pPr algn="ctr"/>
            <a:endParaRPr lang="en-US" sz="2400" b="1" dirty="0">
              <a:solidFill>
                <a:srgbClr val="006A4D"/>
              </a:solidFill>
              <a:latin typeface="Verdana" panose="020B0604030504040204" pitchFamily="34" charset="0"/>
              <a:ea typeface="Calibri" panose="020F0502020204030204" pitchFamily="34" charset="0"/>
            </a:endParaRPr>
          </a:p>
          <a:p>
            <a:pPr algn="ctr"/>
            <a:endParaRPr lang="en-US" sz="2000" u="sng" dirty="0">
              <a:solidFill>
                <a:srgbClr val="4D4D4D"/>
              </a:solidFill>
              <a:latin typeface="Verdana" panose="020B0604030504040204" pitchFamily="34" charset="0"/>
              <a:cs typeface="Calibri" panose="020F0502020204030204" pitchFamily="34" charset="0"/>
            </a:endParaRPr>
          </a:p>
          <a:p>
            <a:pPr algn="ctr"/>
            <a:endParaRPr lang="en-US" sz="2000" u="sng" dirty="0">
              <a:solidFill>
                <a:srgbClr val="4D4D4D"/>
              </a:solidFill>
              <a:latin typeface="Verdana" panose="020B0604030504040204" pitchFamily="34" charset="0"/>
              <a:cs typeface="Calibri" panose="020F0502020204030204" pitchFamily="34" charset="0"/>
            </a:endParaRPr>
          </a:p>
          <a:p>
            <a:endParaRPr lang="en-US" sz="2000" dirty="0"/>
          </a:p>
        </p:txBody>
      </p:sp>
      <p:pic>
        <p:nvPicPr>
          <p:cNvPr id="14" name="Graphic 13" descr="Help">
            <a:extLst>
              <a:ext uri="{FF2B5EF4-FFF2-40B4-BE49-F238E27FC236}">
                <a16:creationId xmlns:a16="http://schemas.microsoft.com/office/drawing/2014/main" id="{68DD7649-E95D-46E3-B0C3-A1D283E00B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32857" y="1271094"/>
            <a:ext cx="1926285" cy="1926285"/>
          </a:xfrm>
          <a:prstGeom prst="rect">
            <a:avLst/>
          </a:prstGeom>
        </p:spPr>
      </p:pic>
    </p:spTree>
    <p:extLst>
      <p:ext uri="{BB962C8B-B14F-4D97-AF65-F5344CB8AC3E}">
        <p14:creationId xmlns:p14="http://schemas.microsoft.com/office/powerpoint/2010/main" val="112303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AGENDA </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8" name="Content Placeholder 7">
            <a:extLst>
              <a:ext uri="{FF2B5EF4-FFF2-40B4-BE49-F238E27FC236}">
                <a16:creationId xmlns:a16="http://schemas.microsoft.com/office/drawing/2014/main" id="{0952FE31-3E32-4258-89CE-41520C81F829}"/>
              </a:ext>
            </a:extLst>
          </p:cNvPr>
          <p:cNvSpPr>
            <a:spLocks noGrp="1"/>
          </p:cNvSpPr>
          <p:nvPr>
            <p:ph idx="1"/>
          </p:nvPr>
        </p:nvSpPr>
        <p:spPr>
          <a:xfrm>
            <a:off x="863726" y="820473"/>
            <a:ext cx="4715510" cy="5193865"/>
          </a:xfrm>
        </p:spPr>
        <p:txBody>
          <a:bodyPr>
            <a:noAutofit/>
          </a:bodyPr>
          <a:lstStyle/>
          <a:p>
            <a:pPr>
              <a:lnSpc>
                <a:spcPct val="150000"/>
              </a:lnSpc>
              <a:spcBef>
                <a:spcPts val="0"/>
              </a:spcBef>
            </a:pPr>
            <a:r>
              <a:rPr lang="en-US" b="1" dirty="0">
                <a:solidFill>
                  <a:srgbClr val="4D4D4D"/>
                </a:solidFill>
                <a:ea typeface="Calibri" panose="020F0502020204030204" pitchFamily="34" charset="0"/>
                <a:cs typeface="Times New Roman" panose="02020603050405020304" pitchFamily="18" charset="0"/>
              </a:rPr>
              <a:t>Introduction</a:t>
            </a:r>
          </a:p>
          <a:p>
            <a:pPr>
              <a:lnSpc>
                <a:spcPct val="150000"/>
              </a:lnSpc>
              <a:spcBef>
                <a:spcPts val="1200"/>
              </a:spcBef>
            </a:pPr>
            <a:r>
              <a:rPr lang="en-US" b="1" dirty="0">
                <a:solidFill>
                  <a:srgbClr val="4D4D4D"/>
                </a:solidFill>
                <a:ea typeface="Calibri" panose="020F0502020204030204" pitchFamily="34" charset="0"/>
                <a:cs typeface="Times New Roman" panose="02020603050405020304" pitchFamily="18" charset="0"/>
              </a:rPr>
              <a:t>JCRT Recruitment </a:t>
            </a:r>
          </a:p>
          <a:p>
            <a:pPr>
              <a:lnSpc>
                <a:spcPct val="150000"/>
              </a:lnSpc>
              <a:spcBef>
                <a:spcPts val="1200"/>
              </a:spcBef>
            </a:pPr>
            <a:r>
              <a:rPr lang="en-US" b="1" dirty="0">
                <a:solidFill>
                  <a:srgbClr val="4D4D4D"/>
                </a:solidFill>
                <a:ea typeface="Calibri" panose="020F0502020204030204" pitchFamily="34" charset="0"/>
                <a:cs typeface="Times New Roman" panose="02020603050405020304" pitchFamily="18" charset="0"/>
              </a:rPr>
              <a:t>JCRT Timeline </a:t>
            </a:r>
          </a:p>
          <a:p>
            <a:pPr>
              <a:lnSpc>
                <a:spcPct val="150000"/>
              </a:lnSpc>
              <a:spcBef>
                <a:spcPts val="0"/>
              </a:spcBef>
            </a:pPr>
            <a:r>
              <a:rPr lang="en-US" b="1" dirty="0">
                <a:solidFill>
                  <a:srgbClr val="4D4D4D"/>
                </a:solidFill>
                <a:ea typeface="Calibri" panose="020F0502020204030204" pitchFamily="34" charset="0"/>
                <a:cs typeface="Times New Roman" panose="02020603050405020304" pitchFamily="18" charset="0"/>
              </a:rPr>
              <a:t>Curriculum</a:t>
            </a:r>
          </a:p>
          <a:p>
            <a:pPr>
              <a:lnSpc>
                <a:spcPct val="150000"/>
              </a:lnSpc>
              <a:spcBef>
                <a:spcPts val="0"/>
              </a:spcBef>
            </a:pPr>
            <a:r>
              <a:rPr lang="en-US" b="1" dirty="0">
                <a:solidFill>
                  <a:srgbClr val="4D4D4D"/>
                </a:solidFill>
                <a:ea typeface="Calibri" panose="020F0502020204030204" pitchFamily="34" charset="0"/>
                <a:cs typeface="Times New Roman" panose="02020603050405020304" pitchFamily="18" charset="0"/>
              </a:rPr>
              <a:t>Training Dates</a:t>
            </a:r>
          </a:p>
          <a:p>
            <a:pPr>
              <a:lnSpc>
                <a:spcPct val="150000"/>
              </a:lnSpc>
              <a:spcBef>
                <a:spcPts val="0"/>
              </a:spcBef>
            </a:pPr>
            <a:r>
              <a:rPr lang="en-US" b="1" dirty="0">
                <a:solidFill>
                  <a:srgbClr val="4D4D4D"/>
                </a:solidFill>
                <a:ea typeface="Calibri" panose="020F0502020204030204" pitchFamily="34" charset="0"/>
                <a:cs typeface="Times New Roman" panose="02020603050405020304" pitchFamily="18" charset="0"/>
              </a:rPr>
              <a:t>MYEP Application / Process</a:t>
            </a:r>
          </a:p>
          <a:p>
            <a:pPr>
              <a:lnSpc>
                <a:spcPct val="150000"/>
              </a:lnSpc>
              <a:spcBef>
                <a:spcPts val="0"/>
              </a:spcBef>
            </a:pPr>
            <a:r>
              <a:rPr lang="en-US" b="1" dirty="0">
                <a:solidFill>
                  <a:srgbClr val="4D4D4D"/>
                </a:solidFill>
                <a:cs typeface="Times New Roman" panose="02020603050405020304" pitchFamily="18" charset="0"/>
              </a:rPr>
              <a:t>Questions </a:t>
            </a:r>
          </a:p>
          <a:p>
            <a:pPr>
              <a:lnSpc>
                <a:spcPct val="150000"/>
              </a:lnSpc>
              <a:spcBef>
                <a:spcPts val="1200"/>
              </a:spcBef>
            </a:pPr>
            <a:endParaRPr lang="en-US" sz="3200" b="1" dirty="0">
              <a:solidFill>
                <a:srgbClr val="4D4D4D"/>
              </a:solidFill>
              <a:ea typeface="Calibri" panose="020F0502020204030204" pitchFamily="34" charset="0"/>
              <a:cs typeface="Times New Roman" panose="02020603050405020304" pitchFamily="18" charset="0"/>
            </a:endParaRPr>
          </a:p>
        </p:txBody>
      </p:sp>
      <p:sp>
        <p:nvSpPr>
          <p:cNvPr id="7" name="Content Placeholder 7">
            <a:extLst>
              <a:ext uri="{FF2B5EF4-FFF2-40B4-BE49-F238E27FC236}">
                <a16:creationId xmlns:a16="http://schemas.microsoft.com/office/drawing/2014/main" id="{0A3D2BDE-3C3D-4F3F-8902-A5ABC796972B}"/>
              </a:ext>
            </a:extLst>
          </p:cNvPr>
          <p:cNvSpPr txBox="1">
            <a:spLocks/>
          </p:cNvSpPr>
          <p:nvPr/>
        </p:nvSpPr>
        <p:spPr>
          <a:xfrm>
            <a:off x="6982881" y="1684458"/>
            <a:ext cx="4715510" cy="34658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endParaRPr lang="en-US" sz="3200" b="1" dirty="0">
              <a:solidFill>
                <a:srgbClr val="4D4D4D"/>
              </a:solidFill>
              <a:cs typeface="Times New Roman" panose="02020603050405020304" pitchFamily="18" charset="0"/>
            </a:endParaRPr>
          </a:p>
        </p:txBody>
      </p:sp>
    </p:spTree>
    <p:extLst>
      <p:ext uri="{BB962C8B-B14F-4D97-AF65-F5344CB8AC3E}">
        <p14:creationId xmlns:p14="http://schemas.microsoft.com/office/powerpoint/2010/main" val="209349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JCRT RECRUITMENT </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8" name="Content Placeholder 7">
            <a:extLst>
              <a:ext uri="{FF2B5EF4-FFF2-40B4-BE49-F238E27FC236}">
                <a16:creationId xmlns:a16="http://schemas.microsoft.com/office/drawing/2014/main" id="{0952FE31-3E32-4258-89CE-41520C81F829}"/>
              </a:ext>
            </a:extLst>
          </p:cNvPr>
          <p:cNvSpPr>
            <a:spLocks noGrp="1"/>
          </p:cNvSpPr>
          <p:nvPr>
            <p:ph idx="1"/>
          </p:nvPr>
        </p:nvSpPr>
        <p:spPr>
          <a:xfrm>
            <a:off x="367638" y="1842544"/>
            <a:ext cx="6795161" cy="2911242"/>
          </a:xfrm>
        </p:spPr>
        <p:txBody>
          <a:bodyPr>
            <a:noAutofit/>
          </a:bodyPr>
          <a:lstStyle/>
          <a:p>
            <a:pPr>
              <a:lnSpc>
                <a:spcPct val="150000"/>
              </a:lnSpc>
              <a:spcBef>
                <a:spcPts val="0"/>
              </a:spcBef>
            </a:pPr>
            <a:r>
              <a:rPr lang="en-US" sz="2200" dirty="0">
                <a:solidFill>
                  <a:srgbClr val="4D4D4D"/>
                </a:solidFill>
                <a:cs typeface="Times New Roman" panose="02020603050405020304" pitchFamily="18" charset="0"/>
              </a:rPr>
              <a:t>CDC promotes opportunity to students using flyer </a:t>
            </a:r>
          </a:p>
          <a:p>
            <a:pPr>
              <a:lnSpc>
                <a:spcPct val="150000"/>
              </a:lnSpc>
              <a:spcBef>
                <a:spcPts val="0"/>
              </a:spcBef>
            </a:pPr>
            <a:r>
              <a:rPr lang="en-US" sz="2200" dirty="0">
                <a:solidFill>
                  <a:srgbClr val="4D4D4D"/>
                </a:solidFill>
                <a:cs typeface="Times New Roman" panose="02020603050405020304" pitchFamily="18" charset="0"/>
              </a:rPr>
              <a:t>Student register on their own using the registration link </a:t>
            </a:r>
          </a:p>
          <a:p>
            <a:pPr>
              <a:lnSpc>
                <a:spcPct val="150000"/>
              </a:lnSpc>
              <a:spcBef>
                <a:spcPts val="0"/>
              </a:spcBef>
            </a:pPr>
            <a:r>
              <a:rPr lang="en-US" sz="2200" dirty="0">
                <a:solidFill>
                  <a:srgbClr val="4D4D4D"/>
                </a:solidFill>
                <a:cs typeface="Times New Roman" panose="02020603050405020304" pitchFamily="18" charset="0"/>
              </a:rPr>
              <a:t>Registration Deadline Wednesday September 30</a:t>
            </a:r>
            <a:r>
              <a:rPr lang="en-US" sz="2200" baseline="30000" dirty="0">
                <a:solidFill>
                  <a:srgbClr val="4D4D4D"/>
                </a:solidFill>
                <a:cs typeface="Times New Roman" panose="02020603050405020304" pitchFamily="18" charset="0"/>
              </a:rPr>
              <a:t>th</a:t>
            </a:r>
            <a:r>
              <a:rPr lang="en-US" sz="2200" dirty="0">
                <a:solidFill>
                  <a:srgbClr val="4D4D4D"/>
                </a:solidFill>
                <a:cs typeface="Times New Roman" panose="02020603050405020304" pitchFamily="18" charset="0"/>
              </a:rPr>
              <a:t> at 11:59pm</a:t>
            </a:r>
          </a:p>
          <a:p>
            <a:pPr>
              <a:lnSpc>
                <a:spcPct val="150000"/>
              </a:lnSpc>
              <a:spcBef>
                <a:spcPts val="0"/>
              </a:spcBef>
            </a:pPr>
            <a:r>
              <a:rPr lang="en-US" sz="2200" dirty="0">
                <a:solidFill>
                  <a:srgbClr val="4D4D4D"/>
                </a:solidFill>
                <a:cs typeface="Times New Roman" panose="02020603050405020304" pitchFamily="18" charset="0"/>
              </a:rPr>
              <a:t>JCRT Training Window Opens Friday October 2</a:t>
            </a:r>
            <a:r>
              <a:rPr lang="en-US" sz="2200" baseline="30000" dirty="0">
                <a:solidFill>
                  <a:srgbClr val="4D4D4D"/>
                </a:solidFill>
                <a:cs typeface="Times New Roman" panose="02020603050405020304" pitchFamily="18" charset="0"/>
              </a:rPr>
              <a:t>nd</a:t>
            </a:r>
            <a:r>
              <a:rPr lang="en-US" sz="2200" dirty="0">
                <a:solidFill>
                  <a:srgbClr val="4D4D4D"/>
                </a:solidFill>
                <a:cs typeface="Times New Roman" panose="02020603050405020304" pitchFamily="18" charset="0"/>
              </a:rPr>
              <a:t> </a:t>
            </a:r>
          </a:p>
          <a:p>
            <a:pPr>
              <a:lnSpc>
                <a:spcPct val="150000"/>
              </a:lnSpc>
              <a:spcBef>
                <a:spcPts val="0"/>
              </a:spcBef>
            </a:pPr>
            <a:endParaRPr lang="en-US" b="1" dirty="0">
              <a:solidFill>
                <a:srgbClr val="4D4D4D"/>
              </a:solidFill>
              <a:cs typeface="Times New Roman" panose="02020603050405020304" pitchFamily="18" charset="0"/>
            </a:endParaRPr>
          </a:p>
        </p:txBody>
      </p:sp>
      <p:pic>
        <p:nvPicPr>
          <p:cNvPr id="7" name="Content Placeholder 8">
            <a:extLst>
              <a:ext uri="{FF2B5EF4-FFF2-40B4-BE49-F238E27FC236}">
                <a16:creationId xmlns:a16="http://schemas.microsoft.com/office/drawing/2014/main" id="{F3E99481-9EAE-4C2C-A7B9-A1DF3B76D2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39644" y="784523"/>
            <a:ext cx="3884718" cy="5027284"/>
          </a:xfrm>
          <a:prstGeom prst="rect">
            <a:avLst/>
          </a:prstGeom>
        </p:spPr>
      </p:pic>
    </p:spTree>
    <p:extLst>
      <p:ext uri="{BB962C8B-B14F-4D97-AF65-F5344CB8AC3E}">
        <p14:creationId xmlns:p14="http://schemas.microsoft.com/office/powerpoint/2010/main" val="137581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JCRT TIMELINE </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pic>
        <p:nvPicPr>
          <p:cNvPr id="17" name="Content Placeholder 16">
            <a:extLst>
              <a:ext uri="{FF2B5EF4-FFF2-40B4-BE49-F238E27FC236}">
                <a16:creationId xmlns:a16="http://schemas.microsoft.com/office/drawing/2014/main" id="{6CDA538B-B8AA-4464-9205-BACBC6B8150E}"/>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1814092" y="1253331"/>
            <a:ext cx="8629951" cy="4351338"/>
          </a:xfrm>
        </p:spPr>
      </p:pic>
    </p:spTree>
    <p:extLst>
      <p:ext uri="{BB962C8B-B14F-4D97-AF65-F5344CB8AC3E}">
        <p14:creationId xmlns:p14="http://schemas.microsoft.com/office/powerpoint/2010/main" val="124398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Curriculum</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7" name="Content Placeholder 6">
            <a:extLst>
              <a:ext uri="{FF2B5EF4-FFF2-40B4-BE49-F238E27FC236}">
                <a16:creationId xmlns:a16="http://schemas.microsoft.com/office/drawing/2014/main" id="{11963698-3880-4FCD-A646-BD97B716E221}"/>
              </a:ext>
            </a:extLst>
          </p:cNvPr>
          <p:cNvSpPr>
            <a:spLocks noGrp="1"/>
          </p:cNvSpPr>
          <p:nvPr>
            <p:ph idx="1"/>
          </p:nvPr>
        </p:nvSpPr>
        <p:spPr>
          <a:xfrm>
            <a:off x="838200" y="1619075"/>
            <a:ext cx="10515600" cy="4557888"/>
          </a:xfrm>
        </p:spPr>
        <p:txBody>
          <a:bodyPr/>
          <a:lstStyle/>
          <a:p>
            <a:r>
              <a:rPr lang="en-US" b="1" dirty="0">
                <a:solidFill>
                  <a:srgbClr val="006E51"/>
                </a:solidFill>
              </a:rPr>
              <a:t>City of Charlotte Curriculum </a:t>
            </a:r>
            <a:br>
              <a:rPr lang="en-US" b="1" dirty="0">
                <a:solidFill>
                  <a:srgbClr val="006E51"/>
                </a:solidFill>
              </a:rPr>
            </a:br>
            <a:endParaRPr lang="en-US" b="1" dirty="0">
              <a:solidFill>
                <a:srgbClr val="006E51"/>
              </a:solidFill>
            </a:endParaRPr>
          </a:p>
          <a:p>
            <a:r>
              <a:rPr lang="en-US" b="1" dirty="0">
                <a:solidFill>
                  <a:srgbClr val="006E51"/>
                </a:solidFill>
              </a:rPr>
              <a:t>LinkedIn Learning Access</a:t>
            </a:r>
          </a:p>
          <a:p>
            <a:pPr lvl="1">
              <a:buFont typeface="Courier New" panose="02070309020205020404" pitchFamily="49" charset="0"/>
              <a:buChar char="o"/>
            </a:pPr>
            <a:r>
              <a:rPr lang="en-US" b="1" dirty="0">
                <a:solidFill>
                  <a:srgbClr val="006E51"/>
                </a:solidFill>
              </a:rPr>
              <a:t>FULL ACCESS </a:t>
            </a:r>
          </a:p>
          <a:p>
            <a:pPr lvl="1">
              <a:buFont typeface="Courier New" panose="02070309020205020404" pitchFamily="49" charset="0"/>
              <a:buChar char="o"/>
            </a:pPr>
            <a:r>
              <a:rPr lang="en-US" b="1" dirty="0">
                <a:solidFill>
                  <a:srgbClr val="006E51"/>
                </a:solidFill>
              </a:rPr>
              <a:t>Videos, Trainings, Certifications</a:t>
            </a:r>
            <a:br>
              <a:rPr lang="en-US" b="1" dirty="0">
                <a:solidFill>
                  <a:srgbClr val="006E51"/>
                </a:solidFill>
              </a:rPr>
            </a:br>
            <a:endParaRPr lang="en-US" b="1" dirty="0">
              <a:solidFill>
                <a:srgbClr val="006E51"/>
              </a:solidFill>
            </a:endParaRPr>
          </a:p>
          <a:p>
            <a:r>
              <a:rPr lang="en-US" b="1" dirty="0">
                <a:solidFill>
                  <a:srgbClr val="006E51"/>
                </a:solidFill>
              </a:rPr>
              <a:t> Interactive, Exploratory, Engaging </a:t>
            </a:r>
          </a:p>
        </p:txBody>
      </p:sp>
      <p:pic>
        <p:nvPicPr>
          <p:cNvPr id="11" name="Picture 10">
            <a:extLst>
              <a:ext uri="{FF2B5EF4-FFF2-40B4-BE49-F238E27FC236}">
                <a16:creationId xmlns:a16="http://schemas.microsoft.com/office/drawing/2014/main" id="{97072759-3727-4897-A198-D45BDFA760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8147" y="1387679"/>
            <a:ext cx="4377571" cy="856248"/>
          </a:xfrm>
          <a:prstGeom prst="rect">
            <a:avLst/>
          </a:prstGeom>
        </p:spPr>
      </p:pic>
      <p:pic>
        <p:nvPicPr>
          <p:cNvPr id="8" name="Picture 2" descr="CITY OF CHARLOTTE OFFERS NEW JUMPSTART COMMUNITY SAFETY MICRO-GRANTS">
            <a:extLst>
              <a:ext uri="{FF2B5EF4-FFF2-40B4-BE49-F238E27FC236}">
                <a16:creationId xmlns:a16="http://schemas.microsoft.com/office/drawing/2014/main" id="{430A5DE1-34C3-477D-9EAF-09AC76AF36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6835" y="2434314"/>
            <a:ext cx="3113077" cy="2273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175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GOALS FOR TRAINING</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12" name="Rectangle 11">
            <a:extLst>
              <a:ext uri="{FF2B5EF4-FFF2-40B4-BE49-F238E27FC236}">
                <a16:creationId xmlns:a16="http://schemas.microsoft.com/office/drawing/2014/main" id="{7A67BF41-7999-4F55-81A0-9441BAA6CC66}"/>
              </a:ext>
            </a:extLst>
          </p:cNvPr>
          <p:cNvSpPr/>
          <p:nvPr/>
        </p:nvSpPr>
        <p:spPr>
          <a:xfrm>
            <a:off x="146133" y="838900"/>
            <a:ext cx="4878794" cy="4524315"/>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Discover personal traits and characteristics that can assist with career clarity </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Know where and how to find career information</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Increase self-awareness </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Increase knowledge of career planning tools and tactics</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Understand how goal setting plays a role in career success</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Improve written, verbal and nonverbal communication skills</a:t>
            </a:r>
            <a:endParaRPr lang="en-US" dirty="0">
              <a:solidFill>
                <a:srgbClr val="006E51"/>
              </a:solidFill>
            </a:endParaRPr>
          </a:p>
        </p:txBody>
      </p:sp>
      <p:sp>
        <p:nvSpPr>
          <p:cNvPr id="7" name="Rectangle 6">
            <a:extLst>
              <a:ext uri="{FF2B5EF4-FFF2-40B4-BE49-F238E27FC236}">
                <a16:creationId xmlns:a16="http://schemas.microsoft.com/office/drawing/2014/main" id="{71287426-01AA-4961-9033-18EF47924AF8}"/>
              </a:ext>
            </a:extLst>
          </p:cNvPr>
          <p:cNvSpPr/>
          <p:nvPr/>
        </p:nvSpPr>
        <p:spPr>
          <a:xfrm>
            <a:off x="6174296" y="838900"/>
            <a:ext cx="5711421" cy="4893647"/>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Enhance general customer service skills </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Increase understanding of basic money management and budgeting </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Expose students to appropriate usage for social media and technology in the workplace</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Understand how to prepare for different types of interviews </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Expose students to professional networking tools and strategies</a:t>
            </a:r>
          </a:p>
          <a:p>
            <a:pPr marL="342900" marR="0" lvl="0" indent="-342900">
              <a:spcBef>
                <a:spcPts val="0"/>
              </a:spcBef>
              <a:spcAft>
                <a:spcPts val="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Understand time management techniques that improve productivity </a:t>
            </a:r>
          </a:p>
          <a:p>
            <a:pPr marL="342900" marR="0" lvl="0" indent="-342900">
              <a:spcBef>
                <a:spcPts val="0"/>
              </a:spcBef>
              <a:spcAft>
                <a:spcPts val="1000"/>
              </a:spcAft>
              <a:buFont typeface="Symbol" panose="05050102010706020507" pitchFamily="18" charset="2"/>
              <a:buChar char=""/>
            </a:pPr>
            <a:r>
              <a:rPr lang="en-US" sz="2400" dirty="0">
                <a:solidFill>
                  <a:srgbClr val="006E51"/>
                </a:solidFill>
                <a:latin typeface="Calibri" panose="020F0502020204030204" pitchFamily="34" charset="0"/>
                <a:ea typeface="Calibri" panose="020F0502020204030204" pitchFamily="34" charset="0"/>
                <a:cs typeface="Times New Roman" panose="02020603050405020304" pitchFamily="18" charset="0"/>
              </a:rPr>
              <a:t>Improve soft skills</a:t>
            </a:r>
            <a:endParaRPr lang="en-US" dirty="0">
              <a:solidFill>
                <a:srgbClr val="006E51"/>
              </a:solidFill>
            </a:endParaRPr>
          </a:p>
        </p:txBody>
      </p:sp>
    </p:spTree>
    <p:extLst>
      <p:ext uri="{BB962C8B-B14F-4D97-AF65-F5344CB8AC3E}">
        <p14:creationId xmlns:p14="http://schemas.microsoft.com/office/powerpoint/2010/main" val="786976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CURRICULUM</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pic>
        <p:nvPicPr>
          <p:cNvPr id="11" name="Picture 10">
            <a:extLst>
              <a:ext uri="{FF2B5EF4-FFF2-40B4-BE49-F238E27FC236}">
                <a16:creationId xmlns:a16="http://schemas.microsoft.com/office/drawing/2014/main" id="{97072759-3727-4897-A198-D45BDFA760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9370" y="856848"/>
            <a:ext cx="6920918" cy="1353725"/>
          </a:xfrm>
          <a:prstGeom prst="rect">
            <a:avLst/>
          </a:prstGeom>
        </p:spPr>
      </p:pic>
      <p:sp>
        <p:nvSpPr>
          <p:cNvPr id="2" name="TextBox 1">
            <a:extLst>
              <a:ext uri="{FF2B5EF4-FFF2-40B4-BE49-F238E27FC236}">
                <a16:creationId xmlns:a16="http://schemas.microsoft.com/office/drawing/2014/main" id="{4A7E55D3-4C60-400C-92E5-A4333DAD8AD1}"/>
              </a:ext>
            </a:extLst>
          </p:cNvPr>
          <p:cNvSpPr txBox="1"/>
          <p:nvPr/>
        </p:nvSpPr>
        <p:spPr>
          <a:xfrm>
            <a:off x="1310507" y="2323715"/>
            <a:ext cx="9570985" cy="4647426"/>
          </a:xfrm>
          <a:prstGeom prst="rect">
            <a:avLst/>
          </a:prstGeom>
          <a:noFill/>
        </p:spPr>
        <p:txBody>
          <a:bodyPr wrap="square" rtlCol="0">
            <a:spAutoFit/>
          </a:bodyPr>
          <a:lstStyle/>
          <a:p>
            <a:r>
              <a:rPr lang="en-US" sz="2800" b="1" dirty="0">
                <a:hlinkClick r:id="rId5"/>
              </a:rPr>
              <a:t>JCRT PART 1</a:t>
            </a:r>
            <a:br>
              <a:rPr lang="en-US" sz="2800" dirty="0"/>
            </a:br>
            <a:endParaRPr lang="en-US" sz="2800" dirty="0"/>
          </a:p>
          <a:p>
            <a:pPr marL="914400" lvl="1" indent="-457200">
              <a:buFont typeface="Arial" panose="020B0604020202020204" pitchFamily="34" charset="0"/>
              <a:buChar char="•"/>
            </a:pPr>
            <a:r>
              <a:rPr lang="en-US" sz="2800" dirty="0">
                <a:solidFill>
                  <a:srgbClr val="006E51"/>
                </a:solidFill>
              </a:rPr>
              <a:t>3.5 hours of virtual learning </a:t>
            </a:r>
          </a:p>
          <a:p>
            <a:pPr marL="914400" lvl="1" indent="-457200">
              <a:buFont typeface="Arial" panose="020B0604020202020204" pitchFamily="34" charset="0"/>
              <a:buChar char="•"/>
            </a:pPr>
            <a:r>
              <a:rPr lang="en-US" sz="2800" dirty="0">
                <a:solidFill>
                  <a:srgbClr val="006E51"/>
                </a:solidFill>
              </a:rPr>
              <a:t>To be completed between 10/2 and 10/23</a:t>
            </a:r>
          </a:p>
          <a:p>
            <a:pPr marL="914400" lvl="1" indent="-457200">
              <a:buFont typeface="Arial" panose="020B0604020202020204" pitchFamily="34" charset="0"/>
              <a:buChar char="•"/>
            </a:pPr>
            <a:r>
              <a:rPr lang="en-US" sz="2800" dirty="0">
                <a:solidFill>
                  <a:srgbClr val="006E51"/>
                </a:solidFill>
              </a:rPr>
              <a:t>Students sent weekly reminders to complete</a:t>
            </a:r>
          </a:p>
          <a:p>
            <a:pPr marL="914400" lvl="1" indent="-457200">
              <a:buFont typeface="Arial" panose="020B0604020202020204" pitchFamily="34" charset="0"/>
              <a:buChar char="•"/>
            </a:pPr>
            <a:r>
              <a:rPr lang="en-US" sz="2800" dirty="0">
                <a:solidFill>
                  <a:srgbClr val="006E51"/>
                </a:solidFill>
              </a:rPr>
              <a:t>Content prepares for Phase 2</a:t>
            </a:r>
            <a:br>
              <a:rPr lang="en-US" sz="3200" dirty="0"/>
            </a:br>
            <a:r>
              <a:rPr lang="en-US" sz="3200" dirty="0"/>
              <a:t>		</a:t>
            </a:r>
          </a:p>
          <a:p>
            <a:pPr marL="914400" lvl="1" indent="-457200">
              <a:buFont typeface="Arial" panose="020B0604020202020204" pitchFamily="34" charset="0"/>
              <a:buChar char="•"/>
            </a:pPr>
            <a:endParaRPr lang="en-US" sz="3200" dirty="0"/>
          </a:p>
          <a:p>
            <a:endParaRPr lang="en-US" sz="3200" dirty="0"/>
          </a:p>
          <a:p>
            <a:pPr algn="ctr"/>
            <a:endParaRPr lang="en-US" sz="3200" dirty="0"/>
          </a:p>
        </p:txBody>
      </p:sp>
    </p:spTree>
    <p:extLst>
      <p:ext uri="{BB962C8B-B14F-4D97-AF65-F5344CB8AC3E}">
        <p14:creationId xmlns:p14="http://schemas.microsoft.com/office/powerpoint/2010/main" val="975778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CURRICULUM</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sp>
        <p:nvSpPr>
          <p:cNvPr id="2" name="TextBox 1">
            <a:extLst>
              <a:ext uri="{FF2B5EF4-FFF2-40B4-BE49-F238E27FC236}">
                <a16:creationId xmlns:a16="http://schemas.microsoft.com/office/drawing/2014/main" id="{4A7E55D3-4C60-400C-92E5-A4333DAD8AD1}"/>
              </a:ext>
            </a:extLst>
          </p:cNvPr>
          <p:cNvSpPr txBox="1"/>
          <p:nvPr/>
        </p:nvSpPr>
        <p:spPr>
          <a:xfrm>
            <a:off x="1394914" y="2764304"/>
            <a:ext cx="9570985" cy="4647426"/>
          </a:xfrm>
          <a:prstGeom prst="rect">
            <a:avLst/>
          </a:prstGeom>
          <a:noFill/>
        </p:spPr>
        <p:txBody>
          <a:bodyPr wrap="square" rtlCol="0">
            <a:spAutoFit/>
          </a:bodyPr>
          <a:lstStyle/>
          <a:p>
            <a:r>
              <a:rPr lang="en-US" sz="2800" b="1" dirty="0">
                <a:solidFill>
                  <a:schemeClr val="accent5"/>
                </a:solidFill>
              </a:rPr>
              <a:t>JCRT PART 2</a:t>
            </a:r>
            <a:br>
              <a:rPr lang="en-US" sz="2800" b="1" dirty="0"/>
            </a:br>
            <a:endParaRPr lang="en-US" sz="2800" b="1" dirty="0"/>
          </a:p>
          <a:p>
            <a:pPr marL="914400" lvl="1" indent="-457200">
              <a:buFont typeface="Arial" panose="020B0604020202020204" pitchFamily="34" charset="0"/>
              <a:buChar char="•"/>
            </a:pPr>
            <a:r>
              <a:rPr lang="en-US" sz="2800" dirty="0">
                <a:solidFill>
                  <a:srgbClr val="006E51"/>
                </a:solidFill>
              </a:rPr>
              <a:t>4 hours of live career based training </a:t>
            </a:r>
          </a:p>
          <a:p>
            <a:pPr marL="914400" lvl="1" indent="-457200">
              <a:buFont typeface="Arial" panose="020B0604020202020204" pitchFamily="34" charset="0"/>
              <a:buChar char="•"/>
            </a:pPr>
            <a:r>
              <a:rPr lang="en-US" sz="2800" dirty="0">
                <a:solidFill>
                  <a:srgbClr val="006E51"/>
                </a:solidFill>
              </a:rPr>
              <a:t>To be completed between 11/2 and 12/12</a:t>
            </a:r>
          </a:p>
          <a:p>
            <a:pPr marL="914400" lvl="1" indent="-457200">
              <a:buFont typeface="Arial" panose="020B0604020202020204" pitchFamily="34" charset="0"/>
              <a:buChar char="•"/>
            </a:pPr>
            <a:r>
              <a:rPr lang="en-US" sz="2800" dirty="0">
                <a:solidFill>
                  <a:srgbClr val="006E51"/>
                </a:solidFill>
              </a:rPr>
              <a:t>120 students per session</a:t>
            </a:r>
          </a:p>
          <a:p>
            <a:pPr marL="914400" lvl="1" indent="-457200">
              <a:buFont typeface="Arial" panose="020B0604020202020204" pitchFamily="34" charset="0"/>
              <a:buChar char="•"/>
            </a:pPr>
            <a:r>
              <a:rPr lang="en-US" sz="2800" dirty="0">
                <a:solidFill>
                  <a:srgbClr val="006E51"/>
                </a:solidFill>
              </a:rPr>
              <a:t>Interactive activities to reinforce virtual learning </a:t>
            </a:r>
            <a:br>
              <a:rPr lang="en-US" sz="3200" dirty="0"/>
            </a:br>
            <a:r>
              <a:rPr lang="en-US" sz="3200" dirty="0"/>
              <a:t>		</a:t>
            </a:r>
          </a:p>
          <a:p>
            <a:pPr marL="914400" lvl="1" indent="-457200">
              <a:buFont typeface="Arial" panose="020B0604020202020204" pitchFamily="34" charset="0"/>
              <a:buChar char="•"/>
            </a:pPr>
            <a:endParaRPr lang="en-US" sz="3200" dirty="0"/>
          </a:p>
          <a:p>
            <a:endParaRPr lang="en-US" sz="3200" dirty="0"/>
          </a:p>
          <a:p>
            <a:pPr algn="ctr"/>
            <a:endParaRPr lang="en-US" sz="3200" dirty="0"/>
          </a:p>
        </p:txBody>
      </p:sp>
      <p:pic>
        <p:nvPicPr>
          <p:cNvPr id="7" name="Picture 2" descr="CITY OF CHARLOTTE OFFERS NEW JUMPSTART COMMUNITY SAFETY MICRO-GRANTS">
            <a:extLst>
              <a:ext uri="{FF2B5EF4-FFF2-40B4-BE49-F238E27FC236}">
                <a16:creationId xmlns:a16="http://schemas.microsoft.com/office/drawing/2014/main" id="{911D34A8-DDB4-4CB4-B0F5-8756276E23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3941" y="834010"/>
            <a:ext cx="2324117" cy="1697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09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7419" y="-94891"/>
            <a:ext cx="12585939" cy="785004"/>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CURRICULUM</a:t>
            </a:r>
            <a:endParaRPr lang="en-US" sz="2000" b="1" dirty="0"/>
          </a:p>
        </p:txBody>
      </p:sp>
      <p:sp>
        <p:nvSpPr>
          <p:cNvPr id="5" name="Rectangle 4"/>
          <p:cNvSpPr/>
          <p:nvPr/>
        </p:nvSpPr>
        <p:spPr>
          <a:xfrm>
            <a:off x="-267419" y="5906218"/>
            <a:ext cx="12792974" cy="951781"/>
          </a:xfrm>
          <a:prstGeom prst="rect">
            <a:avLst/>
          </a:prstGeom>
          <a:solidFill>
            <a:srgbClr val="006E5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65899" y="6029238"/>
            <a:ext cx="919819" cy="705739"/>
          </a:xfrm>
          <a:prstGeom prst="rect">
            <a:avLst/>
          </a:prstGeom>
        </p:spPr>
      </p:pic>
      <p:pic>
        <p:nvPicPr>
          <p:cNvPr id="11" name="Picture 10">
            <a:extLst>
              <a:ext uri="{FF2B5EF4-FFF2-40B4-BE49-F238E27FC236}">
                <a16:creationId xmlns:a16="http://schemas.microsoft.com/office/drawing/2014/main" id="{97072759-3727-4897-A198-D45BDFA760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2983" y="1057741"/>
            <a:ext cx="6845418" cy="1338957"/>
          </a:xfrm>
          <a:prstGeom prst="rect">
            <a:avLst/>
          </a:prstGeom>
        </p:spPr>
      </p:pic>
      <p:sp>
        <p:nvSpPr>
          <p:cNvPr id="2" name="TextBox 1">
            <a:extLst>
              <a:ext uri="{FF2B5EF4-FFF2-40B4-BE49-F238E27FC236}">
                <a16:creationId xmlns:a16="http://schemas.microsoft.com/office/drawing/2014/main" id="{4A7E55D3-4C60-400C-92E5-A4333DAD8AD1}"/>
              </a:ext>
            </a:extLst>
          </p:cNvPr>
          <p:cNvSpPr txBox="1"/>
          <p:nvPr/>
        </p:nvSpPr>
        <p:spPr>
          <a:xfrm>
            <a:off x="1310507" y="2554120"/>
            <a:ext cx="9570985" cy="5570756"/>
          </a:xfrm>
          <a:prstGeom prst="rect">
            <a:avLst/>
          </a:prstGeom>
          <a:noFill/>
        </p:spPr>
        <p:txBody>
          <a:bodyPr wrap="square" rtlCol="0">
            <a:spAutoFit/>
          </a:bodyPr>
          <a:lstStyle/>
          <a:p>
            <a:r>
              <a:rPr lang="en-US" sz="2800" dirty="0">
                <a:hlinkClick r:id="rId5"/>
              </a:rPr>
              <a:t>JCRT PART 3</a:t>
            </a:r>
            <a:br>
              <a:rPr lang="en-US" sz="2800" dirty="0"/>
            </a:br>
            <a:endParaRPr lang="en-US" sz="2800" dirty="0"/>
          </a:p>
          <a:p>
            <a:pPr marL="914400" lvl="1" indent="-457200">
              <a:buFont typeface="Arial" panose="020B0604020202020204" pitchFamily="34" charset="0"/>
              <a:buChar char="•"/>
            </a:pPr>
            <a:r>
              <a:rPr lang="en-US" sz="2800" dirty="0"/>
              <a:t>3 hours of virtual learning </a:t>
            </a:r>
          </a:p>
          <a:p>
            <a:pPr marL="1371600" lvl="2" indent="-457200">
              <a:buFont typeface="Arial" panose="020B0604020202020204" pitchFamily="34" charset="0"/>
              <a:buChar char="•"/>
            </a:pPr>
            <a:r>
              <a:rPr lang="en-US" sz="2800" dirty="0"/>
              <a:t>Access begins 12/12/20</a:t>
            </a:r>
          </a:p>
          <a:p>
            <a:pPr marL="1371600" lvl="2" indent="-457200">
              <a:buFont typeface="Arial" panose="020B0604020202020204" pitchFamily="34" charset="0"/>
              <a:buChar char="•"/>
            </a:pPr>
            <a:r>
              <a:rPr lang="en-US" sz="2800" dirty="0"/>
              <a:t>Deadline 2/1/20</a:t>
            </a:r>
          </a:p>
          <a:p>
            <a:pPr marL="914400" lvl="1" indent="-457200">
              <a:buFont typeface="Arial" panose="020B0604020202020204" pitchFamily="34" charset="0"/>
              <a:buChar char="•"/>
            </a:pPr>
            <a:r>
              <a:rPr lang="en-US" sz="2800" dirty="0"/>
              <a:t>Students sent weekly reminders to complete</a:t>
            </a:r>
          </a:p>
          <a:p>
            <a:pPr marL="914400" lvl="1" indent="-457200">
              <a:buFont typeface="Arial" panose="020B0604020202020204" pitchFamily="34" charset="0"/>
              <a:buChar char="•"/>
            </a:pPr>
            <a:r>
              <a:rPr lang="en-US" sz="2800" dirty="0"/>
              <a:t>Completion marks completion of JCRT </a:t>
            </a:r>
          </a:p>
          <a:p>
            <a:pPr lvl="1"/>
            <a:br>
              <a:rPr lang="en-US" sz="3200" dirty="0"/>
            </a:br>
            <a:r>
              <a:rPr lang="en-US" sz="3200" dirty="0"/>
              <a:t>		</a:t>
            </a:r>
          </a:p>
          <a:p>
            <a:pPr marL="914400" lvl="1" indent="-457200">
              <a:buFont typeface="Arial" panose="020B0604020202020204" pitchFamily="34" charset="0"/>
              <a:buChar char="•"/>
            </a:pPr>
            <a:endParaRPr lang="en-US" sz="3200" dirty="0"/>
          </a:p>
          <a:p>
            <a:endParaRPr lang="en-US" sz="3200" dirty="0"/>
          </a:p>
          <a:p>
            <a:pPr algn="ctr"/>
            <a:endParaRPr lang="en-US" sz="3200" dirty="0"/>
          </a:p>
        </p:txBody>
      </p:sp>
    </p:spTree>
    <p:extLst>
      <p:ext uri="{BB962C8B-B14F-4D97-AF65-F5344CB8AC3E}">
        <p14:creationId xmlns:p14="http://schemas.microsoft.com/office/powerpoint/2010/main" val="3603137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869</Words>
  <Application>Microsoft Office PowerPoint</Application>
  <PresentationFormat>Widescreen</PresentationFormat>
  <Paragraphs>170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Courier New</vt:lpstr>
      <vt:lpstr>Symbol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Crenshaw, Omar</dc:creator>
  <cp:lastModifiedBy>Crenshaw, Omar</cp:lastModifiedBy>
  <cp:revision>2</cp:revision>
  <dcterms:created xsi:type="dcterms:W3CDTF">2020-09-22T20:56:25Z</dcterms:created>
  <dcterms:modified xsi:type="dcterms:W3CDTF">2020-09-23T20:11:15Z</dcterms:modified>
</cp:coreProperties>
</file>